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69" r:id="rId5"/>
    <p:sldId id="266" r:id="rId6"/>
    <p:sldId id="268" r:id="rId7"/>
    <p:sldId id="264" r:id="rId8"/>
    <p:sldId id="272" r:id="rId9"/>
    <p:sldId id="273" r:id="rId10"/>
    <p:sldId id="274" r:id="rId11"/>
    <p:sldId id="277" r:id="rId12"/>
    <p:sldId id="265" r:id="rId13"/>
    <p:sldId id="271" r:id="rId14"/>
  </p:sldIdLst>
  <p:sldSz cx="18288000" cy="10287000"/>
  <p:notesSz cx="6858000" cy="9144000"/>
  <p:embeddedFontLst>
    <p:embeddedFont>
      <p:font typeface="League Spartan" panose="020B0604020202020204" charset="0"/>
      <p:regular r:id="rId15"/>
    </p:embeddedFont>
    <p:embeddedFont>
      <p:font typeface="Montserrat Classi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 Pawar" initials="hp" lastIdx="2" clrIdx="0">
    <p:extLst>
      <p:ext uri="{19B8F6BF-5375-455C-9EA6-DF929625EA0E}">
        <p15:presenceInfo xmlns:p15="http://schemas.microsoft.com/office/powerpoint/2012/main" userId="615469aefba23d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8D6D"/>
    <a:srgbClr val="DB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58" y="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06T11:25:58.213" idx="1">
    <p:pos x="11520"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pp.powerbi.com/view?r=eyJrIjoiY2VkZWE5NjUtOGVlZC00M2VkLWI2MGMtMzc4ZjNjYzc2ZmExIiwidCI6ImM2ZTU0OWIzLTVmNDUtNDAzMi1hYWU5LWQ0MjQ0ZGM1YjJjNCJ9&amp;embedImagePlaceholder=true"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scribehow.com/page/User_Guide_for_Shield_Insurance_Power_BI_Dashboard__1-pu3SyeQSGTcQEjALEVEQ" TargetMode="External"/><Relationship Id="rId5" Type="http://schemas.openxmlformats.org/officeDocument/2006/relationships/image" Target="../media/image4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mp"/><Relationship Id="rId7" Type="http://schemas.openxmlformats.org/officeDocument/2006/relationships/image" Target="../media/image10.tm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tmp"/><Relationship Id="rId5" Type="http://schemas.openxmlformats.org/officeDocument/2006/relationships/image" Target="../media/image8.tmp"/><Relationship Id="rId4" Type="http://schemas.openxmlformats.org/officeDocument/2006/relationships/image" Target="../media/image7.tmp"/></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mp"/><Relationship Id="rId7" Type="http://schemas.openxmlformats.org/officeDocument/2006/relationships/image" Target="../media/image10.tm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tmp"/><Relationship Id="rId5" Type="http://schemas.openxmlformats.org/officeDocument/2006/relationships/image" Target="../media/image8.tmp"/><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296"/>
            </a:stretch>
          </a:blipFill>
        </p:spPr>
      </p:sp>
      <p:sp>
        <p:nvSpPr>
          <p:cNvPr id="3" name="TextBox 3"/>
          <p:cNvSpPr txBox="1"/>
          <p:nvPr/>
        </p:nvSpPr>
        <p:spPr>
          <a:xfrm>
            <a:off x="783565" y="1420876"/>
            <a:ext cx="15032558" cy="3720890"/>
          </a:xfrm>
          <a:prstGeom prst="rect">
            <a:avLst/>
          </a:prstGeom>
        </p:spPr>
        <p:txBody>
          <a:bodyPr lIns="0" tIns="0" rIns="0" bIns="0" rtlCol="0" anchor="t">
            <a:spAutoFit/>
          </a:bodyPr>
          <a:lstStyle/>
          <a:p>
            <a:pPr algn="l">
              <a:lnSpc>
                <a:spcPts val="14370"/>
              </a:lnSpc>
            </a:pPr>
            <a:r>
              <a:rPr lang="en-US" sz="12700" b="1" dirty="0">
                <a:solidFill>
                  <a:srgbClr val="698D6D"/>
                </a:solidFill>
                <a:latin typeface="League Spartan"/>
              </a:rPr>
              <a:t>SHIELD</a:t>
            </a:r>
          </a:p>
          <a:p>
            <a:pPr algn="l">
              <a:lnSpc>
                <a:spcPts val="14370"/>
              </a:lnSpc>
            </a:pPr>
            <a:r>
              <a:rPr lang="en-US" sz="12700" b="1" dirty="0">
                <a:solidFill>
                  <a:srgbClr val="403E3C"/>
                </a:solidFill>
                <a:latin typeface="League Spartan"/>
              </a:rPr>
              <a:t>INSURANCE</a:t>
            </a:r>
          </a:p>
        </p:txBody>
      </p:sp>
      <p:sp>
        <p:nvSpPr>
          <p:cNvPr id="4" name="TextBox 4"/>
          <p:cNvSpPr txBox="1"/>
          <p:nvPr/>
        </p:nvSpPr>
        <p:spPr>
          <a:xfrm>
            <a:off x="793090" y="7143432"/>
            <a:ext cx="3791637" cy="345736"/>
          </a:xfrm>
          <a:prstGeom prst="rect">
            <a:avLst/>
          </a:prstGeom>
        </p:spPr>
        <p:txBody>
          <a:bodyPr wrap="square" lIns="0" tIns="0" rIns="0" bIns="0" rtlCol="0" anchor="t">
            <a:spAutoFit/>
          </a:bodyPr>
          <a:lstStyle/>
          <a:p>
            <a:pPr>
              <a:lnSpc>
                <a:spcPts val="2990"/>
              </a:lnSpc>
            </a:pPr>
            <a:r>
              <a:rPr lang="en-US" sz="2300" spc="115">
                <a:solidFill>
                  <a:srgbClr val="403E3C"/>
                </a:solidFill>
                <a:latin typeface="Montserrat Classic"/>
              </a:rPr>
              <a:t>TOOL USED : POWER BI</a:t>
            </a:r>
          </a:p>
        </p:txBody>
      </p:sp>
      <p:sp>
        <p:nvSpPr>
          <p:cNvPr id="7" name="TextBox 6">
            <a:extLst>
              <a:ext uri="{FF2B5EF4-FFF2-40B4-BE49-F238E27FC236}">
                <a16:creationId xmlns:a16="http://schemas.microsoft.com/office/drawing/2014/main" id="{844A4D68-4973-AE74-DD04-5EB7A2F5CCE0}"/>
              </a:ext>
            </a:extLst>
          </p:cNvPr>
          <p:cNvSpPr txBox="1"/>
          <p:nvPr/>
        </p:nvSpPr>
        <p:spPr>
          <a:xfrm>
            <a:off x="790574" y="5133975"/>
            <a:ext cx="104727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ea typeface="+mn-lt"/>
                <a:cs typeface="+mn-lt"/>
              </a:rPr>
              <a:t>The main objective of this project  is to conduct a thorough analysis of the business, focusing on customer base, revenue generation, growth rates, policy changes, settlement and demographics. This aims to provide valuable insights for informed decision-making. </a:t>
            </a:r>
            <a:endParaRPr lang="en-US" sz="2400">
              <a:cs typeface="Calibri"/>
            </a:endParaRPr>
          </a:p>
        </p:txBody>
      </p:sp>
      <p:pic>
        <p:nvPicPr>
          <p:cNvPr id="9" name="Picture 8" descr="A logo of a company&#10;&#10;Description automatically generated">
            <a:extLst>
              <a:ext uri="{FF2B5EF4-FFF2-40B4-BE49-F238E27FC236}">
                <a16:creationId xmlns:a16="http://schemas.microsoft.com/office/drawing/2014/main" id="{1CBACDFB-A6E3-7B22-623B-0D26853F8B23}"/>
              </a:ext>
            </a:extLst>
          </p:cNvPr>
          <p:cNvPicPr>
            <a:picLocks noChangeAspect="1"/>
          </p:cNvPicPr>
          <p:nvPr/>
        </p:nvPicPr>
        <p:blipFill>
          <a:blip r:embed="rId3"/>
          <a:stretch>
            <a:fillRect/>
          </a:stretch>
        </p:blipFill>
        <p:spPr>
          <a:xfrm>
            <a:off x="10927599" y="438150"/>
            <a:ext cx="4572000" cy="4695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418" t="-5917" r="-4835" b="-1227"/>
            </a:stretch>
          </a:blipFill>
        </p:spPr>
      </p:sp>
      <p:sp>
        <p:nvSpPr>
          <p:cNvPr id="3" name="TextBox 3"/>
          <p:cNvSpPr txBox="1"/>
          <p:nvPr/>
        </p:nvSpPr>
        <p:spPr>
          <a:xfrm>
            <a:off x="4198620" y="2454360"/>
            <a:ext cx="11621584" cy="1139223"/>
          </a:xfrm>
          <a:prstGeom prst="rect">
            <a:avLst/>
          </a:prstGeom>
        </p:spPr>
        <p:txBody>
          <a:bodyPr wrap="square" lIns="0" tIns="0" rIns="0" bIns="0" rtlCol="0" anchor="t">
            <a:spAutoFit/>
          </a:bodyPr>
          <a:lstStyle/>
          <a:p>
            <a:pPr algn="l">
              <a:lnSpc>
                <a:spcPts val="2974"/>
              </a:lnSpc>
            </a:pPr>
            <a:r>
              <a:rPr lang="en-US" sz="2400" b="0" i="0" dirty="0">
                <a:solidFill>
                  <a:schemeClr val="tx1">
                    <a:lumMod val="95000"/>
                    <a:lumOff val="5000"/>
                  </a:schemeClr>
                </a:solidFill>
                <a:effectLst/>
              </a:rPr>
              <a:t>Based on the data, with over half of recorded individuals (55%) purchasing policies through agents, transitioning them to online channels could significantly reduce costs. To facilitate this transition, the insurance company could consider several measures: </a:t>
            </a:r>
          </a:p>
        </p:txBody>
      </p:sp>
      <p:sp>
        <p:nvSpPr>
          <p:cNvPr id="6" name="TextBox 3">
            <a:extLst>
              <a:ext uri="{FF2B5EF4-FFF2-40B4-BE49-F238E27FC236}">
                <a16:creationId xmlns:a16="http://schemas.microsoft.com/office/drawing/2014/main" id="{F84522EE-153E-D79C-4D82-90B2861D6CFB}"/>
              </a:ext>
            </a:extLst>
          </p:cNvPr>
          <p:cNvSpPr txBox="1"/>
          <p:nvPr/>
        </p:nvSpPr>
        <p:spPr>
          <a:xfrm>
            <a:off x="4198620" y="69092"/>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INSIGHTS</a:t>
            </a:r>
          </a:p>
        </p:txBody>
      </p:sp>
      <p:sp>
        <p:nvSpPr>
          <p:cNvPr id="4" name="TextBox 3">
            <a:extLst>
              <a:ext uri="{FF2B5EF4-FFF2-40B4-BE49-F238E27FC236}">
                <a16:creationId xmlns:a16="http://schemas.microsoft.com/office/drawing/2014/main" id="{EEAE83C3-D87A-1A1A-DA85-7919C00F8D37}"/>
              </a:ext>
            </a:extLst>
          </p:cNvPr>
          <p:cNvSpPr txBox="1"/>
          <p:nvPr/>
        </p:nvSpPr>
        <p:spPr>
          <a:xfrm>
            <a:off x="4198620" y="915477"/>
            <a:ext cx="9456420" cy="1538883"/>
          </a:xfrm>
          <a:prstGeom prst="rect">
            <a:avLst/>
          </a:prstGeom>
        </p:spPr>
        <p:txBody>
          <a:bodyPr wrap="square" lIns="0" tIns="0" rIns="0" bIns="0" rtlCol="0" anchor="t">
            <a:spAutoFit/>
          </a:bodyPr>
          <a:lstStyle/>
          <a:p>
            <a:pPr>
              <a:lnSpc>
                <a:spcPts val="14369"/>
              </a:lnSpc>
            </a:pPr>
            <a:r>
              <a:rPr lang="en-US" sz="3200" b="1" dirty="0">
                <a:solidFill>
                  <a:srgbClr val="698D6D"/>
                </a:solidFill>
                <a:latin typeface="League Spartan"/>
              </a:rPr>
              <a:t>Why people don’t trust online mode ?</a:t>
            </a:r>
          </a:p>
        </p:txBody>
      </p:sp>
      <p:pic>
        <p:nvPicPr>
          <p:cNvPr id="5" name="Picture 4">
            <a:extLst>
              <a:ext uri="{FF2B5EF4-FFF2-40B4-BE49-F238E27FC236}">
                <a16:creationId xmlns:a16="http://schemas.microsoft.com/office/drawing/2014/main" id="{DF6B8CBE-AA82-692E-C30E-90B42547A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288" y="4120687"/>
            <a:ext cx="7011468" cy="3711953"/>
          </a:xfrm>
          <a:prstGeom prst="rect">
            <a:avLst/>
          </a:prstGeom>
          <a:blipFill>
            <a:blip r:embed="rId2"/>
            <a:stretch>
              <a:fillRect l="-9418" t="-5917" r="-4835" b="-1227"/>
            </a:stretch>
          </a:blipFill>
        </p:spPr>
      </p:pic>
      <p:sp>
        <p:nvSpPr>
          <p:cNvPr id="10" name="TextBox 3">
            <a:extLst>
              <a:ext uri="{FF2B5EF4-FFF2-40B4-BE49-F238E27FC236}">
                <a16:creationId xmlns:a16="http://schemas.microsoft.com/office/drawing/2014/main" id="{5EE36A78-584E-F251-2569-22B96A88759D}"/>
              </a:ext>
            </a:extLst>
          </p:cNvPr>
          <p:cNvSpPr txBox="1"/>
          <p:nvPr/>
        </p:nvSpPr>
        <p:spPr>
          <a:xfrm>
            <a:off x="4425788" y="3593583"/>
            <a:ext cx="5905500" cy="4817153"/>
          </a:xfrm>
          <a:prstGeom prst="rect">
            <a:avLst/>
          </a:prstGeom>
        </p:spPr>
        <p:txBody>
          <a:bodyPr wrap="square" lIns="0" tIns="0" rIns="0" bIns="0" rtlCol="0" anchor="t">
            <a:spAutoFit/>
          </a:bodyPr>
          <a:lstStyle/>
          <a:p>
            <a:pPr marL="342900" indent="-342900" algn="l">
              <a:lnSpc>
                <a:spcPts val="2974"/>
              </a:lnSpc>
              <a:buFont typeface="Arial" panose="020B0604020202020204" pitchFamily="34" charset="0"/>
              <a:buChar char="•"/>
            </a:pPr>
            <a:endParaRPr lang="en-US" sz="2400" b="0" i="0" dirty="0">
              <a:solidFill>
                <a:schemeClr val="tx1">
                  <a:lumMod val="95000"/>
                  <a:lumOff val="5000"/>
                </a:schemeClr>
              </a:solidFill>
              <a:effectLst/>
            </a:endParaRPr>
          </a:p>
          <a:p>
            <a:pPr marL="342900" indent="-342900" algn="l">
              <a:buFont typeface="Arial" panose="020B0604020202020204" pitchFamily="34" charset="0"/>
              <a:buChar char="•"/>
            </a:pPr>
            <a:r>
              <a:rPr lang="en-US" sz="2400" b="0" i="0" dirty="0">
                <a:solidFill>
                  <a:schemeClr val="tx1">
                    <a:lumMod val="95000"/>
                    <a:lumOff val="5000"/>
                  </a:schemeClr>
                </a:solidFill>
                <a:effectLst/>
              </a:rPr>
              <a:t>Improve online platforms for easier policy purchase.</a:t>
            </a:r>
          </a:p>
          <a:p>
            <a:pPr marL="342900" indent="-342900" algn="l">
              <a:buFont typeface="Arial" panose="020B0604020202020204" pitchFamily="34" charset="0"/>
              <a:buChar char="•"/>
            </a:pPr>
            <a:r>
              <a:rPr lang="en-US" sz="2400" b="0" i="0" dirty="0">
                <a:solidFill>
                  <a:schemeClr val="tx1">
                    <a:lumMod val="95000"/>
                    <a:lumOff val="5000"/>
                  </a:schemeClr>
                </a:solidFill>
                <a:effectLst/>
              </a:rPr>
              <a:t>Launch digital marketing to promote online options.</a:t>
            </a:r>
          </a:p>
          <a:p>
            <a:pPr marL="342900" indent="-342900" algn="l">
              <a:buFont typeface="Arial" panose="020B0604020202020204" pitchFamily="34" charset="0"/>
              <a:buChar char="•"/>
            </a:pPr>
            <a:r>
              <a:rPr lang="en-US" sz="2400" b="0" i="0" dirty="0">
                <a:solidFill>
                  <a:schemeClr val="tx1">
                    <a:lumMod val="95000"/>
                    <a:lumOff val="5000"/>
                  </a:schemeClr>
                </a:solidFill>
                <a:effectLst/>
              </a:rPr>
              <a:t>Offer discounts for online purchases.</a:t>
            </a:r>
          </a:p>
          <a:p>
            <a:pPr marL="342900" indent="-342900" algn="l">
              <a:buFont typeface="Arial" panose="020B0604020202020204" pitchFamily="34" charset="0"/>
              <a:buChar char="•"/>
            </a:pPr>
            <a:r>
              <a:rPr lang="en-US" sz="2400" b="0" i="0" dirty="0">
                <a:solidFill>
                  <a:schemeClr val="tx1">
                    <a:lumMod val="95000"/>
                    <a:lumOff val="5000"/>
                  </a:schemeClr>
                </a:solidFill>
                <a:effectLst/>
              </a:rPr>
              <a:t>Train agents to guide customers to online channels.</a:t>
            </a:r>
          </a:p>
          <a:p>
            <a:pPr marL="342900" indent="-342900" algn="l">
              <a:buFont typeface="Arial" panose="020B0604020202020204" pitchFamily="34" charset="0"/>
              <a:buChar char="•"/>
            </a:pPr>
            <a:r>
              <a:rPr lang="en-US" sz="2400" b="0" i="0" dirty="0">
                <a:solidFill>
                  <a:schemeClr val="tx1">
                    <a:lumMod val="95000"/>
                    <a:lumOff val="5000"/>
                  </a:schemeClr>
                </a:solidFill>
                <a:effectLst/>
              </a:rPr>
              <a:t>Educate customers on online benefits.</a:t>
            </a:r>
          </a:p>
          <a:p>
            <a:pPr marL="342900" indent="-342900" algn="l">
              <a:buFont typeface="Arial" panose="020B0604020202020204" pitchFamily="34" charset="0"/>
              <a:buChar char="•"/>
            </a:pPr>
            <a:r>
              <a:rPr lang="en-US" sz="2400" b="0" i="0" dirty="0">
                <a:solidFill>
                  <a:schemeClr val="tx1">
                    <a:lumMod val="95000"/>
                    <a:lumOff val="5000"/>
                  </a:schemeClr>
                </a:solidFill>
                <a:effectLst/>
              </a:rPr>
              <a:t>Provide robust online customer support.</a:t>
            </a:r>
          </a:p>
          <a:p>
            <a:pPr marL="342900" indent="-342900" algn="l">
              <a:buFont typeface="Arial" panose="020B0604020202020204" pitchFamily="34" charset="0"/>
              <a:buChar char="•"/>
            </a:pPr>
            <a:r>
              <a:rPr lang="en-US" sz="2400" b="0" i="0" dirty="0">
                <a:solidFill>
                  <a:schemeClr val="tx1">
                    <a:lumMod val="95000"/>
                    <a:lumOff val="5000"/>
                  </a:schemeClr>
                </a:solidFill>
                <a:effectLst/>
              </a:rPr>
              <a:t>Gather feedback for continuous improvement.</a:t>
            </a:r>
          </a:p>
          <a:p>
            <a:pPr marL="342900" indent="-342900" algn="l">
              <a:lnSpc>
                <a:spcPts val="2974"/>
              </a:lnSpc>
              <a:buFont typeface="Arial" panose="020B0604020202020204" pitchFamily="34" charset="0"/>
              <a:buChar char="•"/>
            </a:pPr>
            <a:endParaRPr lang="en-US" sz="2400" b="0" i="1" dirty="0">
              <a:solidFill>
                <a:schemeClr val="tx1">
                  <a:lumMod val="95000"/>
                  <a:lumOff val="5000"/>
                </a:schemeClr>
              </a:solidFill>
              <a:effectLst/>
            </a:endParaRPr>
          </a:p>
        </p:txBody>
      </p:sp>
    </p:spTree>
    <p:extLst>
      <p:ext uri="{BB962C8B-B14F-4D97-AF65-F5344CB8AC3E}">
        <p14:creationId xmlns:p14="http://schemas.microsoft.com/office/powerpoint/2010/main" val="130137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418" t="-5917" r="-4835" b="-1227"/>
            </a:stretch>
          </a:blipFill>
        </p:spPr>
      </p:sp>
      <p:sp>
        <p:nvSpPr>
          <p:cNvPr id="3" name="TextBox 3"/>
          <p:cNvSpPr txBox="1"/>
          <p:nvPr/>
        </p:nvSpPr>
        <p:spPr>
          <a:xfrm>
            <a:off x="4198620" y="2454360"/>
            <a:ext cx="11621584" cy="1731243"/>
          </a:xfrm>
          <a:prstGeom prst="rect">
            <a:avLst/>
          </a:prstGeom>
        </p:spPr>
        <p:txBody>
          <a:bodyPr wrap="square" lIns="0" tIns="0" rIns="0" bIns="0" rtlCol="0" anchor="t">
            <a:spAutoFit/>
          </a:bodyPr>
          <a:lstStyle/>
          <a:p>
            <a:pPr algn="l"/>
            <a:r>
              <a:rPr lang="en-US" sz="2250" b="0" i="0" dirty="0">
                <a:solidFill>
                  <a:schemeClr val="tx1">
                    <a:lumMod val="95000"/>
                    <a:lumOff val="5000"/>
                  </a:schemeClr>
                </a:solidFill>
                <a:effectLst/>
              </a:rPr>
              <a:t>March is crucial in India's financial calendar, particularly for insurance purchases, driven by tax-saving motives. As the fiscal year ends, individuals rush to optimize tax liabilities, favoring insurance policies for their tax benefits. Strategic purchases, aided by tailored offerings and promotions, dominate this period. Additionally, the need for year-end tax declarations accelerates policy acquisitions. In essence, March represents a vital window for insurance investments in India. </a:t>
            </a:r>
          </a:p>
        </p:txBody>
      </p:sp>
      <p:sp>
        <p:nvSpPr>
          <p:cNvPr id="6" name="TextBox 3">
            <a:extLst>
              <a:ext uri="{FF2B5EF4-FFF2-40B4-BE49-F238E27FC236}">
                <a16:creationId xmlns:a16="http://schemas.microsoft.com/office/drawing/2014/main" id="{F84522EE-153E-D79C-4D82-90B2861D6CFB}"/>
              </a:ext>
            </a:extLst>
          </p:cNvPr>
          <p:cNvSpPr txBox="1"/>
          <p:nvPr/>
        </p:nvSpPr>
        <p:spPr>
          <a:xfrm>
            <a:off x="4198620" y="69092"/>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INSIGHTS</a:t>
            </a:r>
          </a:p>
        </p:txBody>
      </p:sp>
      <p:sp>
        <p:nvSpPr>
          <p:cNvPr id="4" name="TextBox 3">
            <a:extLst>
              <a:ext uri="{FF2B5EF4-FFF2-40B4-BE49-F238E27FC236}">
                <a16:creationId xmlns:a16="http://schemas.microsoft.com/office/drawing/2014/main" id="{EEAE83C3-D87A-1A1A-DA85-7919C00F8D37}"/>
              </a:ext>
            </a:extLst>
          </p:cNvPr>
          <p:cNvSpPr txBox="1"/>
          <p:nvPr/>
        </p:nvSpPr>
        <p:spPr>
          <a:xfrm>
            <a:off x="4198620" y="915477"/>
            <a:ext cx="9456420" cy="1538883"/>
          </a:xfrm>
          <a:prstGeom prst="rect">
            <a:avLst/>
          </a:prstGeom>
        </p:spPr>
        <p:txBody>
          <a:bodyPr wrap="square" lIns="0" tIns="0" rIns="0" bIns="0" rtlCol="0" anchor="t">
            <a:spAutoFit/>
          </a:bodyPr>
          <a:lstStyle/>
          <a:p>
            <a:pPr>
              <a:lnSpc>
                <a:spcPts val="14369"/>
              </a:lnSpc>
            </a:pPr>
            <a:r>
              <a:rPr lang="en-US" sz="3200" b="1" dirty="0">
                <a:solidFill>
                  <a:srgbClr val="698D6D"/>
                </a:solidFill>
                <a:latin typeface="League Spartan"/>
              </a:rPr>
              <a:t>Why march is the busiest month ?</a:t>
            </a:r>
          </a:p>
        </p:txBody>
      </p:sp>
      <p:pic>
        <p:nvPicPr>
          <p:cNvPr id="8" name="Picture 7">
            <a:extLst>
              <a:ext uri="{FF2B5EF4-FFF2-40B4-BE49-F238E27FC236}">
                <a16:creationId xmlns:a16="http://schemas.microsoft.com/office/drawing/2014/main" id="{C810678C-D5E7-C5DD-A7BB-AEEF61EF4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220" y="6726668"/>
            <a:ext cx="11910060" cy="2400635"/>
          </a:xfrm>
          <a:prstGeom prst="rect">
            <a:avLst/>
          </a:prstGeom>
        </p:spPr>
      </p:pic>
      <p:sp>
        <p:nvSpPr>
          <p:cNvPr id="9" name="TextBox 8">
            <a:extLst>
              <a:ext uri="{FF2B5EF4-FFF2-40B4-BE49-F238E27FC236}">
                <a16:creationId xmlns:a16="http://schemas.microsoft.com/office/drawing/2014/main" id="{31842FDA-3287-5AD6-B069-B473E43C5A15}"/>
              </a:ext>
            </a:extLst>
          </p:cNvPr>
          <p:cNvSpPr txBox="1"/>
          <p:nvPr/>
        </p:nvSpPr>
        <p:spPr>
          <a:xfrm>
            <a:off x="4198620" y="4246323"/>
            <a:ext cx="11422380" cy="2516073"/>
          </a:xfrm>
          <a:prstGeom prst="rect">
            <a:avLst/>
          </a:prstGeom>
          <a:noFill/>
        </p:spPr>
        <p:txBody>
          <a:bodyPr wrap="square" rtlCol="0">
            <a:spAutoFit/>
          </a:bodyPr>
          <a:lstStyle/>
          <a:p>
            <a:pPr algn="l"/>
            <a:r>
              <a:rPr lang="en-US" sz="2250" b="0" i="0" dirty="0">
                <a:solidFill>
                  <a:schemeClr val="tx1">
                    <a:lumMod val="95000"/>
                    <a:lumOff val="5000"/>
                  </a:schemeClr>
                </a:solidFill>
                <a:effectLst/>
              </a:rPr>
              <a:t>An insurance company can capitalize on other months also by:</a:t>
            </a:r>
          </a:p>
          <a:p>
            <a:pPr algn="l">
              <a:buFont typeface="+mj-lt"/>
              <a:buAutoNum type="arabicPeriod"/>
            </a:pPr>
            <a:r>
              <a:rPr lang="en-US" sz="2250" b="0" i="0" dirty="0">
                <a:solidFill>
                  <a:schemeClr val="tx1">
                    <a:lumMod val="95000"/>
                    <a:lumOff val="5000"/>
                  </a:schemeClr>
                </a:solidFill>
                <a:effectLst/>
              </a:rPr>
              <a:t>Offering tax-saving insurance products.</a:t>
            </a:r>
          </a:p>
          <a:p>
            <a:pPr algn="l">
              <a:buFont typeface="+mj-lt"/>
              <a:buAutoNum type="arabicPeriod"/>
            </a:pPr>
            <a:r>
              <a:rPr lang="en-US" sz="2250" b="0" i="0" dirty="0">
                <a:solidFill>
                  <a:schemeClr val="tx1">
                    <a:lumMod val="95000"/>
                    <a:lumOff val="5000"/>
                  </a:schemeClr>
                </a:solidFill>
                <a:effectLst/>
              </a:rPr>
              <a:t>Providing incentives for March purchases.</a:t>
            </a:r>
          </a:p>
          <a:p>
            <a:pPr algn="l">
              <a:buFont typeface="+mj-lt"/>
              <a:buAutoNum type="arabicPeriod"/>
            </a:pPr>
            <a:r>
              <a:rPr lang="en-US" sz="2250" b="0" i="0" dirty="0">
                <a:solidFill>
                  <a:schemeClr val="tx1">
                    <a:lumMod val="95000"/>
                    <a:lumOff val="5000"/>
                  </a:schemeClr>
                </a:solidFill>
                <a:effectLst/>
              </a:rPr>
              <a:t>Training agents on tax-saving policies.</a:t>
            </a:r>
          </a:p>
          <a:p>
            <a:pPr algn="l">
              <a:buFont typeface="+mj-lt"/>
              <a:buAutoNum type="arabicPeriod"/>
            </a:pPr>
            <a:r>
              <a:rPr lang="en-US" sz="2250" b="0" i="0" dirty="0">
                <a:solidFill>
                  <a:schemeClr val="tx1">
                    <a:lumMod val="95000"/>
                    <a:lumOff val="5000"/>
                  </a:schemeClr>
                </a:solidFill>
                <a:effectLst/>
              </a:rPr>
              <a:t>Utilizing digital channels for promotions.</a:t>
            </a:r>
          </a:p>
          <a:p>
            <a:pPr algn="l">
              <a:buFont typeface="+mj-lt"/>
              <a:buAutoNum type="arabicPeriod"/>
            </a:pPr>
            <a:r>
              <a:rPr lang="en-US" sz="2250" b="0" i="0" dirty="0">
                <a:solidFill>
                  <a:schemeClr val="tx1">
                    <a:lumMod val="95000"/>
                    <a:lumOff val="5000"/>
                  </a:schemeClr>
                </a:solidFill>
                <a:effectLst/>
              </a:rPr>
              <a:t>Streamlining processes for efficiency.</a:t>
            </a:r>
          </a:p>
          <a:p>
            <a:endParaRPr lang="en-IN" sz="2250" dirty="0"/>
          </a:p>
        </p:txBody>
      </p:sp>
    </p:spTree>
    <p:extLst>
      <p:ext uri="{BB962C8B-B14F-4D97-AF65-F5344CB8AC3E}">
        <p14:creationId xmlns:p14="http://schemas.microsoft.com/office/powerpoint/2010/main" val="340032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50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581" b="-2714"/>
            </a:stretch>
          </a:blipFill>
        </p:spPr>
      </p:sp>
      <p:sp>
        <p:nvSpPr>
          <p:cNvPr id="3" name="TextBox 3"/>
          <p:cNvSpPr txBox="1"/>
          <p:nvPr/>
        </p:nvSpPr>
        <p:spPr>
          <a:xfrm>
            <a:off x="5743492" y="3523917"/>
            <a:ext cx="10410908" cy="1874231"/>
          </a:xfrm>
          <a:prstGeom prst="rect">
            <a:avLst/>
          </a:prstGeom>
        </p:spPr>
        <p:txBody>
          <a:bodyPr wrap="square" lIns="0" tIns="0" rIns="0" bIns="0" rtlCol="0" anchor="t">
            <a:spAutoFit/>
          </a:bodyPr>
          <a:lstStyle/>
          <a:p>
            <a:pPr>
              <a:lnSpc>
                <a:spcPts val="14370"/>
              </a:lnSpc>
            </a:pPr>
            <a:r>
              <a:rPr lang="en-US" sz="12717" dirty="0">
                <a:solidFill>
                  <a:srgbClr val="698D6D"/>
                </a:solidFill>
                <a:latin typeface="League Spartan"/>
              </a:rPr>
              <a:t>THANK </a:t>
            </a:r>
            <a:r>
              <a:rPr lang="en-US" sz="12717" dirty="0">
                <a:solidFill>
                  <a:srgbClr val="403E3C"/>
                </a:solidFill>
                <a:latin typeface="League Spartan"/>
              </a:rPr>
              <a:t>YOU</a:t>
            </a:r>
          </a:p>
        </p:txBody>
      </p:sp>
      <p:sp>
        <p:nvSpPr>
          <p:cNvPr id="4" name="TextBox 3">
            <a:extLst>
              <a:ext uri="{FF2B5EF4-FFF2-40B4-BE49-F238E27FC236}">
                <a16:creationId xmlns:a16="http://schemas.microsoft.com/office/drawing/2014/main" id="{2147A790-B86E-BD4F-9564-91937C0C5733}"/>
              </a:ext>
            </a:extLst>
          </p:cNvPr>
          <p:cNvSpPr txBox="1"/>
          <p:nvPr/>
        </p:nvSpPr>
        <p:spPr>
          <a:xfrm>
            <a:off x="5743492" y="4921094"/>
            <a:ext cx="6385560" cy="954107"/>
          </a:xfrm>
          <a:prstGeom prst="rect">
            <a:avLst/>
          </a:prstGeom>
          <a:noFill/>
        </p:spPr>
        <p:txBody>
          <a:bodyPr wrap="square" rtlCol="0">
            <a:spAutoFit/>
          </a:bodyPr>
          <a:lstStyle/>
          <a:p>
            <a:r>
              <a:rPr lang="en-US" sz="2800" dirty="0"/>
              <a:t>Do you have  any questions ?</a:t>
            </a:r>
          </a:p>
          <a:p>
            <a:r>
              <a:rPr lang="en-US" sz="2800" dirty="0"/>
              <a:t>Feel free to ask anything….</a:t>
            </a:r>
            <a:endParaRPr lang="en-I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957CA53C-F3CD-5CDE-7AC8-70DCD87FD575}"/>
                  </a:ext>
                </a:extLst>
              </p:cNvPr>
              <p:cNvGraphicFramePr>
                <a:graphicFrameLocks noGrp="1"/>
              </p:cNvGraphicFramePr>
              <p:nvPr>
                <p:extLst>
                  <p:ext uri="{D42A27DB-BD31-4B8C-83A1-F6EECF244321}">
                    <p14:modId xmlns:p14="http://schemas.microsoft.com/office/powerpoint/2010/main" val="31869508"/>
                  </p:ext>
                </p:extLst>
              </p:nvPr>
            </p:nvGraphicFramePr>
            <p:xfrm>
              <a:off x="1834829" y="1234485"/>
              <a:ext cx="14618342" cy="845815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a:extLst>
                  <a:ext uri="{FF2B5EF4-FFF2-40B4-BE49-F238E27FC236}">
                    <a16:creationId xmlns:a16="http://schemas.microsoft.com/office/drawing/2014/main" id="{957CA53C-F3CD-5CDE-7AC8-70DCD87FD575}"/>
                  </a:ext>
                </a:extLst>
              </p:cNvPr>
              <p:cNvPicPr>
                <a:picLocks noGrp="1" noRot="1" noChangeAspect="1" noMove="1" noResize="1" noEditPoints="1" noAdjustHandles="1" noChangeArrowheads="1" noChangeShapeType="1"/>
              </p:cNvPicPr>
              <p:nvPr/>
            </p:nvPicPr>
            <p:blipFill>
              <a:blip r:embed="rId4"/>
              <a:stretch>
                <a:fillRect/>
              </a:stretch>
            </p:blipFill>
            <p:spPr>
              <a:xfrm>
                <a:off x="1834829" y="1234485"/>
                <a:ext cx="14618342" cy="8458155"/>
              </a:xfrm>
              <a:prstGeom prst="rect">
                <a:avLst/>
              </a:prstGeom>
            </p:spPr>
          </p:pic>
        </mc:Fallback>
      </mc:AlternateContent>
      <p:sp>
        <p:nvSpPr>
          <p:cNvPr id="4" name="TextBox 3">
            <a:extLst>
              <a:ext uri="{FF2B5EF4-FFF2-40B4-BE49-F238E27FC236}">
                <a16:creationId xmlns:a16="http://schemas.microsoft.com/office/drawing/2014/main" id="{7AF30995-3A0E-71D7-1DDB-9A7762C157A3}"/>
              </a:ext>
            </a:extLst>
          </p:cNvPr>
          <p:cNvSpPr txBox="1"/>
          <p:nvPr/>
        </p:nvSpPr>
        <p:spPr>
          <a:xfrm>
            <a:off x="1834829" y="-404425"/>
            <a:ext cx="11009643" cy="1638910"/>
          </a:xfrm>
          <a:prstGeom prst="rect">
            <a:avLst/>
          </a:prstGeom>
        </p:spPr>
        <p:txBody>
          <a:bodyPr wrap="square" lIns="0" tIns="0" rIns="0" bIns="0" rtlCol="0" anchor="t">
            <a:spAutoFit/>
          </a:bodyPr>
          <a:lstStyle/>
          <a:p>
            <a:pPr>
              <a:lnSpc>
                <a:spcPts val="14369"/>
              </a:lnSpc>
            </a:pPr>
            <a:r>
              <a:rPr lang="en-US" sz="6600" b="1" dirty="0">
                <a:solidFill>
                  <a:srgbClr val="698D6D"/>
                </a:solidFill>
                <a:latin typeface="League Spartan"/>
              </a:rPr>
              <a:t>LIVE DASHBOARD</a:t>
            </a:r>
          </a:p>
        </p:txBody>
      </p:sp>
    </p:spTree>
    <p:extLst>
      <p:ext uri="{BB962C8B-B14F-4D97-AF65-F5344CB8AC3E}">
        <p14:creationId xmlns:p14="http://schemas.microsoft.com/office/powerpoint/2010/main" val="397572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721" b="-4797"/>
            </a:stretch>
          </a:blipFill>
        </p:spPr>
      </p:sp>
      <p:pic>
        <p:nvPicPr>
          <p:cNvPr id="5" name="Picture 4" descr="A logo of a company&#10;&#10;Description automatically generated">
            <a:extLst>
              <a:ext uri="{FF2B5EF4-FFF2-40B4-BE49-F238E27FC236}">
                <a16:creationId xmlns:a16="http://schemas.microsoft.com/office/drawing/2014/main" id="{AFE79154-7D8C-6A97-A4D3-080DB88A09E8}"/>
              </a:ext>
            </a:extLst>
          </p:cNvPr>
          <p:cNvPicPr>
            <a:picLocks noChangeAspect="1"/>
          </p:cNvPicPr>
          <p:nvPr/>
        </p:nvPicPr>
        <p:blipFill>
          <a:blip r:embed="rId3"/>
          <a:stretch>
            <a:fillRect/>
          </a:stretch>
        </p:blipFill>
        <p:spPr>
          <a:xfrm>
            <a:off x="523875" y="342900"/>
            <a:ext cx="1847850" cy="1857375"/>
          </a:xfrm>
          <a:prstGeom prst="rect">
            <a:avLst/>
          </a:prstGeom>
        </p:spPr>
      </p:pic>
      <p:sp>
        <p:nvSpPr>
          <p:cNvPr id="6" name="TextBox 3">
            <a:extLst>
              <a:ext uri="{FF2B5EF4-FFF2-40B4-BE49-F238E27FC236}">
                <a16:creationId xmlns:a16="http://schemas.microsoft.com/office/drawing/2014/main" id="{F3F0F9B3-2C99-599D-E177-5C3942A2302C}"/>
              </a:ext>
            </a:extLst>
          </p:cNvPr>
          <p:cNvSpPr txBox="1"/>
          <p:nvPr/>
        </p:nvSpPr>
        <p:spPr>
          <a:xfrm>
            <a:off x="2743200" y="354076"/>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INFORMATION</a:t>
            </a:r>
          </a:p>
        </p:txBody>
      </p:sp>
      <p:sp>
        <p:nvSpPr>
          <p:cNvPr id="7" name="TextBox 6">
            <a:extLst>
              <a:ext uri="{FF2B5EF4-FFF2-40B4-BE49-F238E27FC236}">
                <a16:creationId xmlns:a16="http://schemas.microsoft.com/office/drawing/2014/main" id="{C7CBCBEB-FDB5-025A-96F3-B2AE9F527884}"/>
              </a:ext>
            </a:extLst>
          </p:cNvPr>
          <p:cNvSpPr txBox="1"/>
          <p:nvPr/>
        </p:nvSpPr>
        <p:spPr>
          <a:xfrm>
            <a:off x="2743200" y="3066863"/>
            <a:ext cx="100965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mn-lt"/>
                <a:cs typeface="+mn-lt"/>
              </a:rPr>
              <a:t>Data Timeline</a:t>
            </a:r>
            <a:r>
              <a:rPr lang="en-US" sz="2800" dirty="0">
                <a:ea typeface="+mn-lt"/>
                <a:cs typeface="+mn-lt"/>
              </a:rPr>
              <a:t> : From Nov 1st 20222 to Apr 31 2023.</a:t>
            </a:r>
            <a:endParaRPr lang="en-US" sz="2800" dirty="0">
              <a:cs typeface="Calibri"/>
            </a:endParaRPr>
          </a:p>
        </p:txBody>
      </p:sp>
      <p:sp>
        <p:nvSpPr>
          <p:cNvPr id="4" name="TextBox 3">
            <a:extLst>
              <a:ext uri="{FF2B5EF4-FFF2-40B4-BE49-F238E27FC236}">
                <a16:creationId xmlns:a16="http://schemas.microsoft.com/office/drawing/2014/main" id="{87D16C00-6BB0-5A4C-9F65-5D2CE1C8D91C}"/>
              </a:ext>
            </a:extLst>
          </p:cNvPr>
          <p:cNvSpPr txBox="1"/>
          <p:nvPr/>
        </p:nvSpPr>
        <p:spPr>
          <a:xfrm>
            <a:off x="2743200" y="3983117"/>
            <a:ext cx="100965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The Report is in 3 different parts :</a:t>
            </a:r>
            <a:endParaRPr lang="en-US" sz="2800" dirty="0">
              <a:cs typeface="Calibri"/>
            </a:endParaRPr>
          </a:p>
          <a:p>
            <a:pPr marL="342900" indent="-342900">
              <a:buFont typeface="Arial"/>
              <a:buChar char="•"/>
            </a:pPr>
            <a:r>
              <a:rPr lang="en-US" sz="2800" b="1" dirty="0">
                <a:ea typeface="+mn-lt"/>
                <a:cs typeface="+mn-lt"/>
              </a:rPr>
              <a:t>General View</a:t>
            </a:r>
            <a:r>
              <a:rPr lang="en-US" sz="2800" dirty="0">
                <a:ea typeface="+mn-lt"/>
                <a:cs typeface="+mn-lt"/>
              </a:rPr>
              <a:t>: Consolidated Report Summary</a:t>
            </a:r>
            <a:endParaRPr lang="en-US" sz="2800" dirty="0">
              <a:cs typeface="Calibri"/>
            </a:endParaRPr>
          </a:p>
          <a:p>
            <a:pPr marL="342900" indent="-342900">
              <a:buFont typeface="Arial"/>
              <a:buChar char="•"/>
            </a:pPr>
            <a:r>
              <a:rPr lang="en-US" sz="2800" b="1" dirty="0">
                <a:ea typeface="+mn-lt"/>
                <a:cs typeface="+mn-lt"/>
              </a:rPr>
              <a:t>Sales View</a:t>
            </a:r>
            <a:r>
              <a:rPr lang="en-US" sz="2800" dirty="0">
                <a:ea typeface="+mn-lt"/>
                <a:cs typeface="+mn-lt"/>
              </a:rPr>
              <a:t> : Contains Sales Performance</a:t>
            </a:r>
            <a:endParaRPr lang="en-US" sz="2800" dirty="0">
              <a:cs typeface="Calibri"/>
            </a:endParaRPr>
          </a:p>
          <a:p>
            <a:pPr marL="342900" indent="-342900">
              <a:buFont typeface="Arial"/>
              <a:buChar char="•"/>
            </a:pPr>
            <a:r>
              <a:rPr lang="en-US" sz="2800" b="1" dirty="0">
                <a:ea typeface="+mn-lt"/>
                <a:cs typeface="+mn-lt"/>
              </a:rPr>
              <a:t>Age Segment</a:t>
            </a:r>
            <a:r>
              <a:rPr lang="en-US" sz="2800" dirty="0">
                <a:ea typeface="+mn-lt"/>
                <a:cs typeface="+mn-lt"/>
              </a:rPr>
              <a:t> : Age - Wise Sales Performance</a:t>
            </a:r>
            <a:endParaRPr lang="en-US" sz="2800" dirty="0">
              <a:cs typeface="Calibri"/>
            </a:endParaRP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2855CF65-3457-19DA-80D3-5EB0015B6762}"/>
                  </a:ext>
                </a:extLst>
              </p:cNvPr>
              <p:cNvGraphicFramePr>
                <a:graphicFrameLocks noChangeAspect="1"/>
              </p:cNvGraphicFramePr>
              <p:nvPr>
                <p:extLst>
                  <p:ext uri="{D42A27DB-BD31-4B8C-83A1-F6EECF244321}">
                    <p14:modId xmlns:p14="http://schemas.microsoft.com/office/powerpoint/2010/main" val="4192290329"/>
                  </p:ext>
                </p:extLst>
              </p:nvPr>
            </p:nvGraphicFramePr>
            <p:xfrm>
              <a:off x="11490960" y="3066863"/>
              <a:ext cx="5638800" cy="3171825"/>
            </p:xfrm>
            <a:graphic>
              <a:graphicData uri="http://schemas.microsoft.com/office/powerpoint/2016/slidezoom">
                <pslz:sldZm>
                  <pslz:sldZmObj sldId="271" cId="3975726620">
                    <pslz:zmPr id="{FD6625D2-D955-40AF-A127-9DA83EE81305}" returnToParent="0" transitionDur="1000">
                      <p166:blipFill xmlns:p166="http://schemas.microsoft.com/office/powerpoint/2016/6/main">
                        <a:blip r:embed="rId4"/>
                        <a:stretch>
                          <a:fillRect/>
                        </a:stretch>
                      </p166:blipFill>
                      <p166:spPr xmlns:p166="http://schemas.microsoft.com/office/powerpoint/2016/6/main">
                        <a:xfrm>
                          <a:off x="0" y="0"/>
                          <a:ext cx="5638800" cy="3171825"/>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2855CF65-3457-19DA-80D3-5EB0015B6762}"/>
                  </a:ext>
                </a:extLst>
              </p:cNvPr>
              <p:cNvPicPr>
                <a:picLocks noGrp="1" noRot="1" noChangeAspect="1" noMove="1" noResize="1" noEditPoints="1" noAdjustHandles="1" noChangeArrowheads="1" noChangeShapeType="1"/>
              </p:cNvPicPr>
              <p:nvPr/>
            </p:nvPicPr>
            <p:blipFill>
              <a:blip r:embed="rId5"/>
              <a:stretch>
                <a:fillRect/>
              </a:stretch>
            </p:blipFill>
            <p:spPr>
              <a:xfrm>
                <a:off x="11490960" y="3066863"/>
                <a:ext cx="5638800" cy="3171825"/>
              </a:xfrm>
              <a:prstGeom prst="rect">
                <a:avLst/>
              </a:prstGeom>
              <a:ln w="3175">
                <a:solidFill>
                  <a:prstClr val="ltGray"/>
                </a:solidFill>
              </a:ln>
            </p:spPr>
          </p:pic>
        </mc:Fallback>
      </mc:AlternateContent>
      <p:sp>
        <p:nvSpPr>
          <p:cNvPr id="9" name="TextBox 8">
            <a:extLst>
              <a:ext uri="{FF2B5EF4-FFF2-40B4-BE49-F238E27FC236}">
                <a16:creationId xmlns:a16="http://schemas.microsoft.com/office/drawing/2014/main" id="{F9CAEC89-9E44-9A16-B648-85831A3610AC}"/>
              </a:ext>
            </a:extLst>
          </p:cNvPr>
          <p:cNvSpPr txBox="1"/>
          <p:nvPr/>
        </p:nvSpPr>
        <p:spPr>
          <a:xfrm>
            <a:off x="2743200" y="7247484"/>
            <a:ext cx="5974080" cy="438582"/>
          </a:xfrm>
          <a:prstGeom prst="rect">
            <a:avLst/>
          </a:prstGeom>
          <a:noFill/>
        </p:spPr>
        <p:txBody>
          <a:bodyPr wrap="square" rtlCol="0">
            <a:spAutoFit/>
          </a:bodyPr>
          <a:lstStyle/>
          <a:p>
            <a:r>
              <a:rPr lang="en-US" sz="2250" dirty="0"/>
              <a:t>To View the User Guide : </a:t>
            </a:r>
            <a:r>
              <a:rPr lang="en-US" sz="2250" dirty="0">
                <a:hlinkClick r:id="rId6"/>
              </a:rPr>
              <a:t>Click Here</a:t>
            </a:r>
            <a:endParaRPr lang="en-IN" sz="2250" dirty="0"/>
          </a:p>
        </p:txBody>
      </p:sp>
      <p:sp>
        <p:nvSpPr>
          <p:cNvPr id="10" name="TextBox 9">
            <a:extLst>
              <a:ext uri="{FF2B5EF4-FFF2-40B4-BE49-F238E27FC236}">
                <a16:creationId xmlns:a16="http://schemas.microsoft.com/office/drawing/2014/main" id="{FC32042B-85A6-74A4-5B67-1EDD0D31A474}"/>
              </a:ext>
            </a:extLst>
          </p:cNvPr>
          <p:cNvSpPr txBox="1"/>
          <p:nvPr/>
        </p:nvSpPr>
        <p:spPr>
          <a:xfrm>
            <a:off x="2743200" y="6808902"/>
            <a:ext cx="5974080" cy="438582"/>
          </a:xfrm>
          <a:prstGeom prst="rect">
            <a:avLst/>
          </a:prstGeom>
          <a:noFill/>
        </p:spPr>
        <p:txBody>
          <a:bodyPr wrap="square" rtlCol="0">
            <a:spAutoFit/>
          </a:bodyPr>
          <a:lstStyle/>
          <a:p>
            <a:r>
              <a:rPr lang="en-US" sz="2250" dirty="0"/>
              <a:t>To View the Live Dashboard : </a:t>
            </a:r>
            <a:r>
              <a:rPr lang="en-US" sz="2250" dirty="0">
                <a:hlinkClick r:id="rId7"/>
              </a:rPr>
              <a:t>Click Here</a:t>
            </a:r>
            <a:endParaRPr lang="en-IN" sz="2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20" r="-10409" b="-9654"/>
            </a:stretch>
          </a:blipFill>
        </p:spPr>
      </p:sp>
      <p:sp>
        <p:nvSpPr>
          <p:cNvPr id="3" name="TextBox 3"/>
          <p:cNvSpPr txBox="1"/>
          <p:nvPr/>
        </p:nvSpPr>
        <p:spPr>
          <a:xfrm>
            <a:off x="3855357" y="1871257"/>
            <a:ext cx="7788961" cy="6904967"/>
          </a:xfrm>
          <a:prstGeom prst="rect">
            <a:avLst/>
          </a:prstGeom>
        </p:spPr>
        <p:txBody>
          <a:bodyPr lIns="0" tIns="0" rIns="0" bIns="0" rtlCol="0" anchor="t">
            <a:spAutoFit/>
          </a:bodyPr>
          <a:lstStyle/>
          <a:p>
            <a:pPr>
              <a:lnSpc>
                <a:spcPts val="2974"/>
              </a:lnSpc>
            </a:pPr>
            <a:r>
              <a:rPr lang="en-US" sz="2250" b="1" spc="114" dirty="0">
                <a:solidFill>
                  <a:srgbClr val="1A220E"/>
                </a:solidFill>
                <a:ea typeface="+mn-lt"/>
                <a:cs typeface="+mn-lt"/>
              </a:rPr>
              <a:t>KPI's</a:t>
            </a:r>
          </a:p>
          <a:p>
            <a:pPr marL="342900" indent="-342900">
              <a:lnSpc>
                <a:spcPts val="2974"/>
              </a:lnSpc>
              <a:buFont typeface="Arial"/>
              <a:buChar char="•"/>
            </a:pPr>
            <a:r>
              <a:rPr lang="en-US" sz="2250" spc="114" dirty="0">
                <a:solidFill>
                  <a:srgbClr val="1A220E"/>
                </a:solidFill>
                <a:ea typeface="+mn-lt"/>
                <a:cs typeface="+mn-lt"/>
              </a:rPr>
              <a:t>Total Revenue : 989.25 M </a:t>
            </a:r>
            <a:endParaRPr lang="en-US"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Total Customers : 26841</a:t>
            </a:r>
          </a:p>
          <a:p>
            <a:pPr marL="342900" indent="-342900">
              <a:lnSpc>
                <a:spcPts val="2974"/>
              </a:lnSpc>
              <a:buFont typeface="Arial"/>
              <a:buChar char="•"/>
            </a:pPr>
            <a:r>
              <a:rPr lang="en-US" sz="2250" spc="114" dirty="0">
                <a:solidFill>
                  <a:srgbClr val="1A220E"/>
                </a:solidFill>
                <a:ea typeface="+mn-lt"/>
                <a:cs typeface="+mn-lt"/>
              </a:rPr>
              <a:t>Daily Average Customer Growth : 148(Approx)</a:t>
            </a:r>
          </a:p>
          <a:p>
            <a:pPr>
              <a:lnSpc>
                <a:spcPts val="2974"/>
              </a:lnSpc>
            </a:pPr>
            <a:endParaRPr lang="en-US" sz="2250" spc="114" dirty="0">
              <a:solidFill>
                <a:srgbClr val="1A220E"/>
              </a:solidFill>
              <a:cs typeface="Calibri"/>
            </a:endParaRPr>
          </a:p>
          <a:p>
            <a:pPr>
              <a:lnSpc>
                <a:spcPts val="2974"/>
              </a:lnSpc>
            </a:pPr>
            <a:r>
              <a:rPr lang="en-US" sz="2250" b="1" spc="114" dirty="0">
                <a:solidFill>
                  <a:srgbClr val="1A220E"/>
                </a:solidFill>
                <a:cs typeface="Calibri"/>
              </a:rPr>
              <a:t>Dates and Months :</a:t>
            </a:r>
          </a:p>
          <a:p>
            <a:pPr>
              <a:lnSpc>
                <a:spcPts val="2974"/>
              </a:lnSpc>
            </a:pPr>
            <a:endParaRPr lang="en-US" sz="2250" b="1" spc="114" dirty="0">
              <a:solidFill>
                <a:srgbClr val="1A220E"/>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Date with Highest Revenue(16.79 M) and Highest Customers(418)were acquired is:</a:t>
            </a:r>
            <a:r>
              <a:rPr lang="en-US" sz="2250" b="1" spc="114" dirty="0">
                <a:solidFill>
                  <a:srgbClr val="1A220E"/>
                </a:solidFill>
                <a:ea typeface="+mn-lt"/>
                <a:cs typeface="+mn-lt"/>
              </a:rPr>
              <a:t> 25 March 2023</a:t>
            </a:r>
            <a:endParaRPr lang="en-US" b="1"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Date with Lowest Revenue(2.05 M) and Highest Customers (71) were acquired is: </a:t>
            </a:r>
            <a:r>
              <a:rPr lang="en-US" sz="2250" b="1" spc="114" dirty="0">
                <a:solidFill>
                  <a:srgbClr val="1A220E"/>
                </a:solidFill>
                <a:ea typeface="+mn-lt"/>
                <a:cs typeface="+mn-lt"/>
              </a:rPr>
              <a:t>17 Nov 2022.</a:t>
            </a:r>
          </a:p>
          <a:p>
            <a:pPr>
              <a:lnSpc>
                <a:spcPts val="2974"/>
              </a:lnSpc>
            </a:pPr>
            <a:endParaRPr lang="en-US" sz="2250" b="1" spc="114" dirty="0">
              <a:solidFill>
                <a:srgbClr val="1A220E"/>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Month with Highest Revenue(264 M) and Highest Customers(7081) were acquired is:</a:t>
            </a:r>
            <a:r>
              <a:rPr lang="en-US" sz="2250" b="1" spc="114" dirty="0">
                <a:solidFill>
                  <a:srgbClr val="1A220E"/>
                </a:solidFill>
                <a:ea typeface="+mn-lt"/>
                <a:cs typeface="+mn-lt"/>
              </a:rPr>
              <a:t> March 2023</a:t>
            </a:r>
            <a:r>
              <a:rPr lang="en-US" sz="2250" spc="114" dirty="0">
                <a:solidFill>
                  <a:srgbClr val="1A220E"/>
                </a:solidFill>
                <a:ea typeface="+mn-lt"/>
                <a:cs typeface="+mn-lt"/>
              </a:rPr>
              <a:t> </a:t>
            </a:r>
            <a:endParaRPr lang="en-US"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Month with lowest Revenue(131.7 M) and lowest Customers(3787) were acquired is: </a:t>
            </a:r>
            <a:r>
              <a:rPr lang="en-US" sz="2250" b="1" spc="114" dirty="0">
                <a:solidFill>
                  <a:srgbClr val="1A220E"/>
                </a:solidFill>
                <a:ea typeface="+mn-lt"/>
                <a:cs typeface="+mn-lt"/>
              </a:rPr>
              <a:t>Nov 2022</a:t>
            </a:r>
            <a:endParaRPr lang="en-US" b="1" dirty="0">
              <a:cs typeface="Calibri"/>
            </a:endParaRPr>
          </a:p>
          <a:p>
            <a:pPr marL="342900" indent="-342900">
              <a:lnSpc>
                <a:spcPts val="2974"/>
              </a:lnSpc>
              <a:buFont typeface="Arial"/>
              <a:buChar char="•"/>
            </a:pPr>
            <a:endParaRPr lang="en-US" sz="2250" b="1" spc="114" dirty="0">
              <a:solidFill>
                <a:srgbClr val="1A220E"/>
              </a:solidFill>
              <a:ea typeface="+mn-lt"/>
              <a:cs typeface="+mn-lt"/>
            </a:endParaRPr>
          </a:p>
          <a:p>
            <a:pPr>
              <a:lnSpc>
                <a:spcPts val="2974"/>
              </a:lnSpc>
            </a:pPr>
            <a:endParaRPr lang="en-US" sz="2250" b="1" spc="114" dirty="0">
              <a:solidFill>
                <a:srgbClr val="1A220E"/>
              </a:solidFill>
              <a:ea typeface="+mn-lt"/>
              <a:cs typeface="+mn-lt"/>
            </a:endParaRPr>
          </a:p>
        </p:txBody>
      </p:sp>
      <p:sp>
        <p:nvSpPr>
          <p:cNvPr id="7" name="TextBox 3">
            <a:extLst>
              <a:ext uri="{FF2B5EF4-FFF2-40B4-BE49-F238E27FC236}">
                <a16:creationId xmlns:a16="http://schemas.microsoft.com/office/drawing/2014/main" id="{C9919E43-260C-63D4-23DB-0BAB82394152}"/>
              </a:ext>
            </a:extLst>
          </p:cNvPr>
          <p:cNvSpPr txBox="1"/>
          <p:nvPr/>
        </p:nvSpPr>
        <p:spPr>
          <a:xfrm>
            <a:off x="3855357" y="89243"/>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FINDINGS</a:t>
            </a:r>
          </a:p>
        </p:txBody>
      </p:sp>
      <p:pic>
        <p:nvPicPr>
          <p:cNvPr id="6" name="Picture 5">
            <a:extLst>
              <a:ext uri="{FF2B5EF4-FFF2-40B4-BE49-F238E27FC236}">
                <a16:creationId xmlns:a16="http://schemas.microsoft.com/office/drawing/2014/main" id="{3735185A-6108-134B-9FBF-FB78CEBD8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5161" y="2129493"/>
            <a:ext cx="4581996" cy="621115"/>
          </a:xfrm>
          <a:prstGeom prst="rect">
            <a:avLst/>
          </a:prstGeom>
        </p:spPr>
      </p:pic>
      <p:pic>
        <p:nvPicPr>
          <p:cNvPr id="5" name="Picture 4">
            <a:extLst>
              <a:ext uri="{FF2B5EF4-FFF2-40B4-BE49-F238E27FC236}">
                <a16:creationId xmlns:a16="http://schemas.microsoft.com/office/drawing/2014/main" id="{66BB8A9C-BB9A-FEAD-2D23-0414568B9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2415" y="4454705"/>
            <a:ext cx="2895852" cy="550894"/>
          </a:xfrm>
          <a:prstGeom prst="rect">
            <a:avLst/>
          </a:prstGeom>
        </p:spPr>
      </p:pic>
      <p:pic>
        <p:nvPicPr>
          <p:cNvPr id="9" name="Picture 8">
            <a:extLst>
              <a:ext uri="{FF2B5EF4-FFF2-40B4-BE49-F238E27FC236}">
                <a16:creationId xmlns:a16="http://schemas.microsoft.com/office/drawing/2014/main" id="{7E34B59B-E488-CE52-9222-C365020B7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8560" y="5215007"/>
            <a:ext cx="2895851" cy="617273"/>
          </a:xfrm>
          <a:prstGeom prst="rect">
            <a:avLst/>
          </a:prstGeom>
        </p:spPr>
      </p:pic>
      <p:pic>
        <p:nvPicPr>
          <p:cNvPr id="11" name="Picture 10">
            <a:extLst>
              <a:ext uri="{FF2B5EF4-FFF2-40B4-BE49-F238E27FC236}">
                <a16:creationId xmlns:a16="http://schemas.microsoft.com/office/drawing/2014/main" id="{6140FB2A-6D12-9CAE-2935-237F4770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7656" y="6490317"/>
            <a:ext cx="4381880" cy="609653"/>
          </a:xfrm>
          <a:prstGeom prst="rect">
            <a:avLst/>
          </a:prstGeom>
        </p:spPr>
      </p:pic>
      <p:pic>
        <p:nvPicPr>
          <p:cNvPr id="13" name="Picture 12">
            <a:extLst>
              <a:ext uri="{FF2B5EF4-FFF2-40B4-BE49-F238E27FC236}">
                <a16:creationId xmlns:a16="http://schemas.microsoft.com/office/drawing/2014/main" id="{59F5300F-5CF1-B162-94F6-7A340389C1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12415" y="7389296"/>
            <a:ext cx="4397121" cy="624894"/>
          </a:xfrm>
          <a:prstGeom prst="rect">
            <a:avLst/>
          </a:prstGeom>
        </p:spPr>
      </p:pic>
      <p:pic>
        <p:nvPicPr>
          <p:cNvPr id="8" name="Picture 7">
            <a:hlinkClick r:id="" action="ppaction://hlinkshowjump?jump=nextslide"/>
            <a:hlinkHover r:id="" action="ppaction://hlinkshowjump?jump=nextslide"/>
            <a:extLst>
              <a:ext uri="{FF2B5EF4-FFF2-40B4-BE49-F238E27FC236}">
                <a16:creationId xmlns:a16="http://schemas.microsoft.com/office/drawing/2014/main" id="{1397D5D3-FDF0-054B-5536-6E305B6110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3719" y="8516453"/>
            <a:ext cx="1021926" cy="1089491"/>
          </a:xfrm>
          <a:prstGeom prst="rect">
            <a:avLst/>
          </a:prstGeom>
        </p:spPr>
      </p:pic>
      <p:sp>
        <p:nvSpPr>
          <p:cNvPr id="10" name="Speech Bubble: Rectangle 9">
            <a:extLst>
              <a:ext uri="{FF2B5EF4-FFF2-40B4-BE49-F238E27FC236}">
                <a16:creationId xmlns:a16="http://schemas.microsoft.com/office/drawing/2014/main" id="{F589EEB3-4BC2-8A19-96F5-09878C26CD5B}"/>
              </a:ext>
            </a:extLst>
          </p:cNvPr>
          <p:cNvSpPr/>
          <p:nvPr/>
        </p:nvSpPr>
        <p:spPr>
          <a:xfrm>
            <a:off x="-9010932" y="11066764"/>
            <a:ext cx="7788961" cy="4378037"/>
          </a:xfrm>
          <a:prstGeom prst="wedgeRectCallou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r>
              <a:rPr lang="en-US" sz="2400" b="1" spc="114" dirty="0">
                <a:solidFill>
                  <a:schemeClr val="bg1"/>
                </a:solidFill>
              </a:rPr>
              <a:t>Interesting Point </a:t>
            </a:r>
            <a:r>
              <a:rPr lang="en-US" sz="2400" spc="114" dirty="0">
                <a:solidFill>
                  <a:schemeClr val="bg1"/>
                </a:solidFill>
              </a:rPr>
              <a:t>: </a:t>
            </a:r>
          </a:p>
          <a:p>
            <a:r>
              <a:rPr lang="en-US" sz="2400" b="1" spc="114" dirty="0">
                <a:solidFill>
                  <a:schemeClr val="bg1"/>
                </a:solidFill>
              </a:rPr>
              <a:t>March</a:t>
            </a:r>
            <a:r>
              <a:rPr lang="en-US" sz="2400" spc="114" dirty="0">
                <a:solidFill>
                  <a:schemeClr val="bg1"/>
                </a:solidFill>
              </a:rPr>
              <a:t> is the busiest month in the company, most people buy policies in the month of March to qualify for the </a:t>
            </a:r>
            <a:r>
              <a:rPr lang="en-US" sz="2400" b="1" spc="114" dirty="0">
                <a:solidFill>
                  <a:schemeClr val="bg1"/>
                </a:solidFill>
              </a:rPr>
              <a:t>Tax Exemption </a:t>
            </a:r>
            <a:r>
              <a:rPr lang="en-US" sz="2400" spc="114" dirty="0">
                <a:solidFill>
                  <a:schemeClr val="bg1"/>
                </a:solidFill>
              </a:rPr>
              <a:t>as March is the last month of Indian Financial Year</a:t>
            </a:r>
          </a:p>
          <a:p>
            <a:endParaRPr lang="en-IN" sz="2400" dirty="0">
              <a:solidFill>
                <a:schemeClr val="bg1"/>
              </a:solidFill>
            </a:endParaRPr>
          </a:p>
        </p:txBody>
      </p:sp>
    </p:spTree>
    <p:extLst>
      <p:ext uri="{BB962C8B-B14F-4D97-AF65-F5344CB8AC3E}">
        <p14:creationId xmlns:p14="http://schemas.microsoft.com/office/powerpoint/2010/main" val="280843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 action="ppaction://hlinkshowjump?jump=previousslide"/>
            <a:hlinkHover r:id="" action="ppaction://hlinkshowjump?jump=previousslide"/>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20" r="-10409" b="-9654"/>
            </a:stretch>
          </a:blipFill>
        </p:spPr>
      </p:sp>
      <p:sp>
        <p:nvSpPr>
          <p:cNvPr id="3" name="TextBox 3"/>
          <p:cNvSpPr txBox="1"/>
          <p:nvPr/>
        </p:nvSpPr>
        <p:spPr>
          <a:xfrm>
            <a:off x="4563719" y="2263521"/>
            <a:ext cx="7788961" cy="6520246"/>
          </a:xfrm>
          <a:prstGeom prst="rect">
            <a:avLst/>
          </a:prstGeom>
        </p:spPr>
        <p:txBody>
          <a:bodyPr lIns="0" tIns="0" rIns="0" bIns="0" rtlCol="0" anchor="t">
            <a:spAutoFit/>
          </a:bodyPr>
          <a:lstStyle/>
          <a:p>
            <a:pPr>
              <a:lnSpc>
                <a:spcPts val="2974"/>
              </a:lnSpc>
            </a:pPr>
            <a:r>
              <a:rPr lang="en-US" sz="2250" b="1" spc="114" dirty="0">
                <a:solidFill>
                  <a:srgbClr val="1A220E"/>
                </a:solidFill>
                <a:ea typeface="+mn-lt"/>
                <a:cs typeface="+mn-lt"/>
              </a:rPr>
              <a:t>KPI's</a:t>
            </a:r>
          </a:p>
          <a:p>
            <a:pPr marL="342900" indent="-342900">
              <a:lnSpc>
                <a:spcPts val="2974"/>
              </a:lnSpc>
              <a:buFont typeface="Arial"/>
              <a:buChar char="•"/>
            </a:pPr>
            <a:r>
              <a:rPr lang="en-US" sz="2250" spc="114" dirty="0">
                <a:solidFill>
                  <a:srgbClr val="1A220E"/>
                </a:solidFill>
                <a:ea typeface="+mn-lt"/>
                <a:cs typeface="+mn-lt"/>
              </a:rPr>
              <a:t>Total Revenue: 989.25 M </a:t>
            </a:r>
            <a:endParaRPr lang="en-US"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Total Customers : 20841</a:t>
            </a:r>
          </a:p>
          <a:p>
            <a:pPr>
              <a:lnSpc>
                <a:spcPts val="2974"/>
              </a:lnSpc>
            </a:pPr>
            <a:endParaRPr lang="en-US" sz="2250" spc="114" dirty="0">
              <a:solidFill>
                <a:srgbClr val="1A220E"/>
              </a:solidFill>
              <a:cs typeface="Calibri"/>
            </a:endParaRPr>
          </a:p>
          <a:p>
            <a:pPr>
              <a:lnSpc>
                <a:spcPts val="2974"/>
              </a:lnSpc>
            </a:pPr>
            <a:r>
              <a:rPr lang="en-US" sz="2250" b="1" spc="114" dirty="0">
                <a:solidFill>
                  <a:srgbClr val="1A220E"/>
                </a:solidFill>
                <a:cs typeface="Calibri"/>
              </a:rPr>
              <a:t>Dates and Months :</a:t>
            </a:r>
          </a:p>
          <a:p>
            <a:pPr>
              <a:lnSpc>
                <a:spcPts val="2974"/>
              </a:lnSpc>
            </a:pPr>
            <a:endParaRPr lang="en-US" sz="2250" b="1" spc="114" dirty="0">
              <a:solidFill>
                <a:srgbClr val="1A220E"/>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Date with Highest Revenue and Highest Customers were acquired is:</a:t>
            </a:r>
            <a:r>
              <a:rPr lang="en-US" sz="2250" b="1" spc="114" dirty="0">
                <a:solidFill>
                  <a:srgbClr val="1A220E"/>
                </a:solidFill>
                <a:ea typeface="+mn-lt"/>
                <a:cs typeface="+mn-lt"/>
              </a:rPr>
              <a:t> 25 March 2023</a:t>
            </a:r>
            <a:endParaRPr lang="en-US" b="1"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Date with Lowest Revenue and Highest Customers were acquired is: </a:t>
            </a:r>
            <a:r>
              <a:rPr lang="en-US" sz="2250" b="1" spc="114" dirty="0">
                <a:solidFill>
                  <a:srgbClr val="1A220E"/>
                </a:solidFill>
                <a:ea typeface="+mn-lt"/>
                <a:cs typeface="+mn-lt"/>
              </a:rPr>
              <a:t>17 Nov 2022.</a:t>
            </a:r>
          </a:p>
          <a:p>
            <a:pPr>
              <a:lnSpc>
                <a:spcPts val="2974"/>
              </a:lnSpc>
            </a:pPr>
            <a:endParaRPr lang="en-US" sz="2250" b="1" spc="114" dirty="0">
              <a:solidFill>
                <a:srgbClr val="1A220E"/>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Month with Highest Revenue and Highest Customers were acquired is:</a:t>
            </a:r>
            <a:r>
              <a:rPr lang="en-US" sz="2250" b="1" spc="114" dirty="0">
                <a:solidFill>
                  <a:srgbClr val="1A220E"/>
                </a:solidFill>
                <a:ea typeface="+mn-lt"/>
                <a:cs typeface="+mn-lt"/>
              </a:rPr>
              <a:t> March 2023</a:t>
            </a:r>
            <a:r>
              <a:rPr lang="en-US" sz="2250" spc="114" dirty="0">
                <a:solidFill>
                  <a:srgbClr val="1A220E"/>
                </a:solidFill>
                <a:ea typeface="+mn-lt"/>
                <a:cs typeface="+mn-lt"/>
              </a:rPr>
              <a:t> </a:t>
            </a:r>
            <a:endParaRPr lang="en-US"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Month with lowest Revenue and Highest Customers were acquired is: </a:t>
            </a:r>
            <a:r>
              <a:rPr lang="en-US" sz="2250" b="1" spc="114" dirty="0">
                <a:solidFill>
                  <a:srgbClr val="1A220E"/>
                </a:solidFill>
                <a:ea typeface="+mn-lt"/>
                <a:cs typeface="+mn-lt"/>
              </a:rPr>
              <a:t>Nov 2022</a:t>
            </a:r>
            <a:endParaRPr lang="en-US" b="1" dirty="0">
              <a:cs typeface="Calibri"/>
            </a:endParaRPr>
          </a:p>
          <a:p>
            <a:pPr marL="342900" indent="-342900">
              <a:lnSpc>
                <a:spcPts val="2974"/>
              </a:lnSpc>
              <a:buFont typeface="Arial"/>
              <a:buChar char="•"/>
            </a:pPr>
            <a:endParaRPr lang="en-US" sz="2250" b="1" spc="114" dirty="0">
              <a:solidFill>
                <a:srgbClr val="1A220E"/>
              </a:solidFill>
              <a:ea typeface="+mn-lt"/>
              <a:cs typeface="+mn-lt"/>
            </a:endParaRPr>
          </a:p>
          <a:p>
            <a:pPr>
              <a:lnSpc>
                <a:spcPts val="2974"/>
              </a:lnSpc>
            </a:pPr>
            <a:endParaRPr lang="en-US" sz="2250" b="1" spc="114" dirty="0">
              <a:solidFill>
                <a:srgbClr val="1A220E"/>
              </a:solidFill>
              <a:ea typeface="+mn-lt"/>
              <a:cs typeface="+mn-lt"/>
            </a:endParaRPr>
          </a:p>
        </p:txBody>
      </p:sp>
      <p:sp>
        <p:nvSpPr>
          <p:cNvPr id="7" name="TextBox 3">
            <a:extLst>
              <a:ext uri="{FF2B5EF4-FFF2-40B4-BE49-F238E27FC236}">
                <a16:creationId xmlns:a16="http://schemas.microsoft.com/office/drawing/2014/main" id="{C9919E43-260C-63D4-23DB-0BAB82394152}"/>
              </a:ext>
            </a:extLst>
          </p:cNvPr>
          <p:cNvSpPr txBox="1"/>
          <p:nvPr/>
        </p:nvSpPr>
        <p:spPr>
          <a:xfrm>
            <a:off x="4305300" y="163576"/>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FINDINGS</a:t>
            </a:r>
          </a:p>
        </p:txBody>
      </p:sp>
      <p:pic>
        <p:nvPicPr>
          <p:cNvPr id="6" name="Picture 5">
            <a:extLst>
              <a:ext uri="{FF2B5EF4-FFF2-40B4-BE49-F238E27FC236}">
                <a16:creationId xmlns:a16="http://schemas.microsoft.com/office/drawing/2014/main" id="{3735185A-6108-134B-9FBF-FB78CEBD8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133" y="2495741"/>
            <a:ext cx="6858594" cy="929721"/>
          </a:xfrm>
          <a:prstGeom prst="rect">
            <a:avLst/>
          </a:prstGeom>
        </p:spPr>
      </p:pic>
      <p:pic>
        <p:nvPicPr>
          <p:cNvPr id="5" name="Picture 4">
            <a:extLst>
              <a:ext uri="{FF2B5EF4-FFF2-40B4-BE49-F238E27FC236}">
                <a16:creationId xmlns:a16="http://schemas.microsoft.com/office/drawing/2014/main" id="{66BB8A9C-BB9A-FEAD-2D23-0414568B9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2415" y="4454705"/>
            <a:ext cx="2895852" cy="550894"/>
          </a:xfrm>
          <a:prstGeom prst="rect">
            <a:avLst/>
          </a:prstGeom>
        </p:spPr>
      </p:pic>
      <p:pic>
        <p:nvPicPr>
          <p:cNvPr id="9" name="Picture 8">
            <a:extLst>
              <a:ext uri="{FF2B5EF4-FFF2-40B4-BE49-F238E27FC236}">
                <a16:creationId xmlns:a16="http://schemas.microsoft.com/office/drawing/2014/main" id="{7E34B59B-E488-CE52-9222-C365020B7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8560" y="5215007"/>
            <a:ext cx="2895851" cy="617273"/>
          </a:xfrm>
          <a:prstGeom prst="rect">
            <a:avLst/>
          </a:prstGeom>
        </p:spPr>
      </p:pic>
      <p:pic>
        <p:nvPicPr>
          <p:cNvPr id="11" name="Picture 10">
            <a:extLst>
              <a:ext uri="{FF2B5EF4-FFF2-40B4-BE49-F238E27FC236}">
                <a16:creationId xmlns:a16="http://schemas.microsoft.com/office/drawing/2014/main" id="{6140FB2A-6D12-9CAE-2935-237F4770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7656" y="6490317"/>
            <a:ext cx="4381880" cy="609653"/>
          </a:xfrm>
          <a:prstGeom prst="rect">
            <a:avLst/>
          </a:prstGeom>
        </p:spPr>
      </p:pic>
      <p:pic>
        <p:nvPicPr>
          <p:cNvPr id="13" name="Picture 12">
            <a:extLst>
              <a:ext uri="{FF2B5EF4-FFF2-40B4-BE49-F238E27FC236}">
                <a16:creationId xmlns:a16="http://schemas.microsoft.com/office/drawing/2014/main" id="{59F5300F-5CF1-B162-94F6-7A340389C1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12415" y="7389296"/>
            <a:ext cx="4397121" cy="624894"/>
          </a:xfrm>
          <a:prstGeom prst="rect">
            <a:avLst/>
          </a:prstGeom>
        </p:spPr>
      </p:pic>
      <p:pic>
        <p:nvPicPr>
          <p:cNvPr id="8" name="Picture 7">
            <a:extLst>
              <a:ext uri="{FF2B5EF4-FFF2-40B4-BE49-F238E27FC236}">
                <a16:creationId xmlns:a16="http://schemas.microsoft.com/office/drawing/2014/main" id="{1397D5D3-FDF0-054B-5536-6E305B6110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3719" y="8191693"/>
            <a:ext cx="1021926" cy="1089491"/>
          </a:xfrm>
          <a:prstGeom prst="rect">
            <a:avLst/>
          </a:prstGeom>
        </p:spPr>
      </p:pic>
      <p:sp>
        <p:nvSpPr>
          <p:cNvPr id="10" name="Speech Bubble: Rectangle 9">
            <a:extLst>
              <a:ext uri="{FF2B5EF4-FFF2-40B4-BE49-F238E27FC236}">
                <a16:creationId xmlns:a16="http://schemas.microsoft.com/office/drawing/2014/main" id="{F589EEB3-4BC2-8A19-96F5-09878C26CD5B}"/>
              </a:ext>
            </a:extLst>
          </p:cNvPr>
          <p:cNvSpPr/>
          <p:nvPr/>
        </p:nvSpPr>
        <p:spPr>
          <a:xfrm>
            <a:off x="2754348" y="3111484"/>
            <a:ext cx="7788961" cy="4378037"/>
          </a:xfrm>
          <a:prstGeom prst="wedgeRectCallou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r>
              <a:rPr lang="en-US" sz="2400" b="1" spc="114" dirty="0">
                <a:solidFill>
                  <a:schemeClr val="bg1"/>
                </a:solidFill>
              </a:rPr>
              <a:t>Interesting Point </a:t>
            </a:r>
            <a:r>
              <a:rPr lang="en-US" sz="2400" spc="114" dirty="0">
                <a:solidFill>
                  <a:schemeClr val="bg1"/>
                </a:solidFill>
              </a:rPr>
              <a:t>: </a:t>
            </a:r>
          </a:p>
          <a:p>
            <a:r>
              <a:rPr lang="en-US" sz="2400" b="1" spc="114" dirty="0">
                <a:solidFill>
                  <a:schemeClr val="bg1"/>
                </a:solidFill>
              </a:rPr>
              <a:t>March</a:t>
            </a:r>
            <a:r>
              <a:rPr lang="en-US" sz="2400" spc="114" dirty="0">
                <a:solidFill>
                  <a:schemeClr val="bg1"/>
                </a:solidFill>
              </a:rPr>
              <a:t> is the busiest month in the company, most people buy policies in the month of March to qualify for the </a:t>
            </a:r>
            <a:r>
              <a:rPr lang="en-US" sz="2400" b="1" spc="114" dirty="0">
                <a:solidFill>
                  <a:schemeClr val="bg1"/>
                </a:solidFill>
              </a:rPr>
              <a:t>Tax Exemption </a:t>
            </a:r>
            <a:r>
              <a:rPr lang="en-US" sz="2400" spc="114" dirty="0">
                <a:solidFill>
                  <a:schemeClr val="bg1"/>
                </a:solidFill>
              </a:rPr>
              <a:t>as March is the last month of Indian Financial Year.</a:t>
            </a:r>
          </a:p>
          <a:p>
            <a:endParaRPr lang="en-IN" sz="2400" dirty="0">
              <a:solidFill>
                <a:schemeClr val="bg1"/>
              </a:solidFill>
            </a:endParaRPr>
          </a:p>
        </p:txBody>
      </p:sp>
    </p:spTree>
    <p:extLst>
      <p:ext uri="{BB962C8B-B14F-4D97-AF65-F5344CB8AC3E}">
        <p14:creationId xmlns:p14="http://schemas.microsoft.com/office/powerpoint/2010/main" val="1423261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20" r="-10409" b="-9654"/>
            </a:stretch>
          </a:blipFill>
        </p:spPr>
      </p:sp>
      <p:sp>
        <p:nvSpPr>
          <p:cNvPr id="3" name="TextBox 3"/>
          <p:cNvSpPr txBox="1"/>
          <p:nvPr/>
        </p:nvSpPr>
        <p:spPr>
          <a:xfrm>
            <a:off x="4563719" y="2560837"/>
            <a:ext cx="7788961" cy="1903598"/>
          </a:xfrm>
          <a:prstGeom prst="rect">
            <a:avLst/>
          </a:prstGeom>
        </p:spPr>
        <p:txBody>
          <a:bodyPr lIns="0" tIns="0" rIns="0" bIns="0" rtlCol="0" anchor="t">
            <a:spAutoFit/>
          </a:bodyPr>
          <a:lstStyle/>
          <a:p>
            <a:pPr>
              <a:lnSpc>
                <a:spcPts val="2974"/>
              </a:lnSpc>
            </a:pPr>
            <a:r>
              <a:rPr lang="en-US" sz="2250" b="1" spc="114" dirty="0">
                <a:solidFill>
                  <a:srgbClr val="1A220E"/>
                </a:solidFill>
                <a:ea typeface="+mn-lt"/>
                <a:cs typeface="+mn-lt"/>
              </a:rPr>
              <a:t>City</a:t>
            </a:r>
          </a:p>
          <a:p>
            <a:pPr marL="342900" indent="-342900">
              <a:lnSpc>
                <a:spcPts val="2974"/>
              </a:lnSpc>
              <a:buFont typeface="Arial"/>
              <a:buChar char="•"/>
            </a:pPr>
            <a:r>
              <a:rPr lang="en-US" sz="2250" spc="114" dirty="0">
                <a:solidFill>
                  <a:srgbClr val="1A220E"/>
                </a:solidFill>
                <a:ea typeface="+mn-lt"/>
                <a:cs typeface="+mn-lt"/>
              </a:rPr>
              <a:t>City which Acquired Highest Total Revenue and acquired highest number of customers: </a:t>
            </a:r>
            <a:r>
              <a:rPr lang="en-US" sz="2250" b="1" spc="114" dirty="0">
                <a:solidFill>
                  <a:srgbClr val="1A220E"/>
                </a:solidFill>
                <a:ea typeface="+mn-lt"/>
                <a:cs typeface="+mn-lt"/>
              </a:rPr>
              <a:t>Delhi </a:t>
            </a:r>
            <a:endParaRPr lang="en-US" b="1"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City which acquired lowest Total Revenue and acquired highest number of customers:</a:t>
            </a:r>
            <a:r>
              <a:rPr lang="en-US" sz="2250" b="1" spc="114" dirty="0">
                <a:solidFill>
                  <a:srgbClr val="1A220E"/>
                </a:solidFill>
                <a:ea typeface="+mn-lt"/>
                <a:cs typeface="+mn-lt"/>
              </a:rPr>
              <a:t> Indore</a:t>
            </a:r>
          </a:p>
        </p:txBody>
      </p:sp>
      <p:sp>
        <p:nvSpPr>
          <p:cNvPr id="7" name="TextBox 3">
            <a:extLst>
              <a:ext uri="{FF2B5EF4-FFF2-40B4-BE49-F238E27FC236}">
                <a16:creationId xmlns:a16="http://schemas.microsoft.com/office/drawing/2014/main" id="{C9919E43-260C-63D4-23DB-0BAB82394152}"/>
              </a:ext>
            </a:extLst>
          </p:cNvPr>
          <p:cNvSpPr txBox="1"/>
          <p:nvPr/>
        </p:nvSpPr>
        <p:spPr>
          <a:xfrm>
            <a:off x="4305300" y="163576"/>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FINDINGS</a:t>
            </a:r>
          </a:p>
        </p:txBody>
      </p:sp>
      <p:pic>
        <p:nvPicPr>
          <p:cNvPr id="5" name="Picture 4">
            <a:extLst>
              <a:ext uri="{FF2B5EF4-FFF2-40B4-BE49-F238E27FC236}">
                <a16:creationId xmlns:a16="http://schemas.microsoft.com/office/drawing/2014/main" id="{0A0DB097-7994-767D-15B0-007200701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0617" y="2437392"/>
            <a:ext cx="3598274" cy="2498230"/>
          </a:xfrm>
          <a:prstGeom prst="rect">
            <a:avLst/>
          </a:prstGeom>
        </p:spPr>
      </p:pic>
      <p:sp>
        <p:nvSpPr>
          <p:cNvPr id="9" name="TextBox 3">
            <a:extLst>
              <a:ext uri="{FF2B5EF4-FFF2-40B4-BE49-F238E27FC236}">
                <a16:creationId xmlns:a16="http://schemas.microsoft.com/office/drawing/2014/main" id="{007C7F6E-B0C2-3DCF-9568-AC56D4FC2BBB}"/>
              </a:ext>
            </a:extLst>
          </p:cNvPr>
          <p:cNvSpPr txBox="1"/>
          <p:nvPr/>
        </p:nvSpPr>
        <p:spPr>
          <a:xfrm>
            <a:off x="4563718" y="5143500"/>
            <a:ext cx="8634122" cy="1134157"/>
          </a:xfrm>
          <a:prstGeom prst="rect">
            <a:avLst/>
          </a:prstGeom>
        </p:spPr>
        <p:txBody>
          <a:bodyPr wrap="square" lIns="0" tIns="0" rIns="0" bIns="0" rtlCol="0" anchor="t">
            <a:spAutoFit/>
          </a:bodyPr>
          <a:lstStyle/>
          <a:p>
            <a:pPr>
              <a:lnSpc>
                <a:spcPts val="2974"/>
              </a:lnSpc>
            </a:pPr>
            <a:r>
              <a:rPr lang="en-US" sz="2250" b="1" spc="114" dirty="0">
                <a:solidFill>
                  <a:srgbClr val="1A220E"/>
                </a:solidFill>
                <a:cs typeface="Calibri"/>
              </a:rPr>
              <a:t>Sales Mode :</a:t>
            </a:r>
          </a:p>
          <a:p>
            <a:pPr marL="342900" indent="-342900">
              <a:lnSpc>
                <a:spcPts val="2974"/>
              </a:lnSpc>
              <a:buFont typeface="Arial"/>
              <a:buChar char="•"/>
            </a:pPr>
            <a:r>
              <a:rPr lang="en-US" sz="2250" spc="114" dirty="0">
                <a:solidFill>
                  <a:srgbClr val="1A220E"/>
                </a:solidFill>
                <a:ea typeface="+mn-lt"/>
                <a:cs typeface="+mn-lt"/>
              </a:rPr>
              <a:t>Most preferred sales mode by Customers(55%): </a:t>
            </a:r>
            <a:r>
              <a:rPr lang="en-US" sz="2250" b="1" spc="114" dirty="0">
                <a:solidFill>
                  <a:srgbClr val="1A220E"/>
                </a:solidFill>
                <a:ea typeface="+mn-lt"/>
                <a:cs typeface="+mn-lt"/>
              </a:rPr>
              <a:t>Offline-Agent</a:t>
            </a:r>
            <a:endParaRPr lang="en-US" b="1" dirty="0">
              <a:solidFill>
                <a:srgbClr val="000000"/>
              </a:solidFill>
              <a:ea typeface="+mn-lt"/>
              <a:cs typeface="+mn-lt"/>
            </a:endParaRPr>
          </a:p>
          <a:p>
            <a:pPr marL="342900" indent="-342900">
              <a:lnSpc>
                <a:spcPts val="2974"/>
              </a:lnSpc>
              <a:buFont typeface="Arial"/>
              <a:buChar char="•"/>
            </a:pPr>
            <a:r>
              <a:rPr lang="en-US" sz="2250" spc="114" dirty="0">
                <a:solidFill>
                  <a:srgbClr val="1A220E"/>
                </a:solidFill>
                <a:ea typeface="+mn-lt"/>
                <a:cs typeface="+mn-lt"/>
              </a:rPr>
              <a:t>Least preferred sales mode(12%) : </a:t>
            </a:r>
            <a:r>
              <a:rPr lang="en-US" sz="2250" b="1" spc="114" dirty="0">
                <a:solidFill>
                  <a:srgbClr val="1A220E"/>
                </a:solidFill>
                <a:ea typeface="+mn-lt"/>
                <a:cs typeface="+mn-lt"/>
              </a:rPr>
              <a:t>Online-Website</a:t>
            </a:r>
          </a:p>
        </p:txBody>
      </p:sp>
      <p:pic>
        <p:nvPicPr>
          <p:cNvPr id="13" name="Picture 12">
            <a:extLst>
              <a:ext uri="{FF2B5EF4-FFF2-40B4-BE49-F238E27FC236}">
                <a16:creationId xmlns:a16="http://schemas.microsoft.com/office/drawing/2014/main" id="{EE3BAD08-E288-2C67-0724-4947E8B93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860" y="6708803"/>
            <a:ext cx="4854591" cy="2629159"/>
          </a:xfrm>
          <a:prstGeom prst="rect">
            <a:avLst/>
          </a:prstGeom>
        </p:spPr>
      </p:pic>
      <p:pic>
        <p:nvPicPr>
          <p:cNvPr id="15" name="Picture 14">
            <a:extLst>
              <a:ext uri="{FF2B5EF4-FFF2-40B4-BE49-F238E27FC236}">
                <a16:creationId xmlns:a16="http://schemas.microsoft.com/office/drawing/2014/main" id="{15D5A596-8AB5-8B19-091B-7455B43C9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1832" y="6687331"/>
            <a:ext cx="5047303" cy="2672101"/>
          </a:xfrm>
          <a:prstGeom prst="rect">
            <a:avLst/>
          </a:prstGeom>
        </p:spPr>
      </p:pic>
    </p:spTree>
    <p:extLst>
      <p:ext uri="{BB962C8B-B14F-4D97-AF65-F5344CB8AC3E}">
        <p14:creationId xmlns:p14="http://schemas.microsoft.com/office/powerpoint/2010/main" val="2255600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20" r="-10409" b="-9654"/>
            </a:stretch>
          </a:blipFill>
        </p:spPr>
      </p:sp>
      <p:sp>
        <p:nvSpPr>
          <p:cNvPr id="3" name="TextBox 3"/>
          <p:cNvSpPr txBox="1"/>
          <p:nvPr/>
        </p:nvSpPr>
        <p:spPr>
          <a:xfrm>
            <a:off x="4563718" y="2560837"/>
            <a:ext cx="11230464" cy="2288319"/>
          </a:xfrm>
          <a:prstGeom prst="rect">
            <a:avLst/>
          </a:prstGeom>
        </p:spPr>
        <p:txBody>
          <a:bodyPr wrap="square" lIns="0" tIns="0" rIns="0" bIns="0" rtlCol="0" anchor="t">
            <a:spAutoFit/>
          </a:bodyPr>
          <a:lstStyle/>
          <a:p>
            <a:pPr>
              <a:lnSpc>
                <a:spcPts val="2974"/>
              </a:lnSpc>
            </a:pPr>
            <a:r>
              <a:rPr lang="en-US" sz="2250" b="1" spc="114" dirty="0">
                <a:solidFill>
                  <a:srgbClr val="1A220E"/>
                </a:solidFill>
                <a:ea typeface="+mn-lt"/>
                <a:cs typeface="+mn-lt"/>
              </a:rPr>
              <a:t>Age Segment :</a:t>
            </a:r>
          </a:p>
          <a:p>
            <a:pPr marL="342900" indent="-342900">
              <a:lnSpc>
                <a:spcPts val="2974"/>
              </a:lnSpc>
              <a:buFont typeface="Arial" panose="020B0604020202020204" pitchFamily="34" charset="0"/>
              <a:buChar char="•"/>
            </a:pPr>
            <a:r>
              <a:rPr lang="en-US" sz="2250" spc="114" dirty="0">
                <a:solidFill>
                  <a:srgbClr val="1A220E"/>
                </a:solidFill>
                <a:ea typeface="+mn-lt"/>
                <a:cs typeface="+mn-lt"/>
              </a:rPr>
              <a:t>Age Segment with highest Revenue and customer acquisition is:</a:t>
            </a:r>
            <a:r>
              <a:rPr lang="en-US" sz="2250" b="1" spc="114" dirty="0">
                <a:solidFill>
                  <a:srgbClr val="1A220E"/>
                </a:solidFill>
                <a:ea typeface="+mn-lt"/>
                <a:cs typeface="+mn-lt"/>
              </a:rPr>
              <a:t> 31-40 </a:t>
            </a:r>
          </a:p>
          <a:p>
            <a:pPr marL="342900" indent="-342900">
              <a:lnSpc>
                <a:spcPts val="2974"/>
              </a:lnSpc>
              <a:buFont typeface="Arial" panose="020B0604020202020204" pitchFamily="34" charset="0"/>
              <a:buChar char="•"/>
            </a:pPr>
            <a:r>
              <a:rPr lang="en-US" sz="2250" spc="114" dirty="0">
                <a:solidFill>
                  <a:srgbClr val="1A220E"/>
                </a:solidFill>
                <a:ea typeface="+mn-lt"/>
                <a:cs typeface="+mn-lt"/>
              </a:rPr>
              <a:t>Age Segment with lowest Revenue acquisition is:</a:t>
            </a:r>
            <a:r>
              <a:rPr lang="en-US" sz="2250" b="1" spc="114" dirty="0">
                <a:solidFill>
                  <a:srgbClr val="1A220E"/>
                </a:solidFill>
                <a:ea typeface="+mn-lt"/>
                <a:cs typeface="+mn-lt"/>
              </a:rPr>
              <a:t> 18-24 </a:t>
            </a:r>
          </a:p>
          <a:p>
            <a:pPr marL="342900" indent="-342900">
              <a:lnSpc>
                <a:spcPts val="2974"/>
              </a:lnSpc>
              <a:buFont typeface="Arial" panose="020B0604020202020204" pitchFamily="34" charset="0"/>
              <a:buChar char="•"/>
            </a:pPr>
            <a:r>
              <a:rPr lang="en-US" sz="2250" spc="114" dirty="0">
                <a:solidFill>
                  <a:srgbClr val="1A220E"/>
                </a:solidFill>
                <a:ea typeface="+mn-lt"/>
                <a:cs typeface="+mn-lt"/>
              </a:rPr>
              <a:t>Age Segment with lowest Customer acquisition is: </a:t>
            </a:r>
            <a:r>
              <a:rPr lang="en-US" sz="2250" b="1" spc="114" dirty="0">
                <a:solidFill>
                  <a:srgbClr val="1A220E"/>
                </a:solidFill>
                <a:ea typeface="+mn-lt"/>
                <a:cs typeface="+mn-lt"/>
              </a:rPr>
              <a:t>65+</a:t>
            </a:r>
          </a:p>
          <a:p>
            <a:pPr marL="342900" indent="-342900">
              <a:lnSpc>
                <a:spcPts val="2974"/>
              </a:lnSpc>
              <a:buFont typeface="Arial" panose="020B0604020202020204" pitchFamily="34" charset="0"/>
              <a:buChar char="•"/>
            </a:pPr>
            <a:r>
              <a:rPr lang="en-US" sz="2250" spc="114" dirty="0">
                <a:solidFill>
                  <a:srgbClr val="1A220E"/>
                </a:solidFill>
                <a:ea typeface="+mn-lt"/>
                <a:cs typeface="+mn-lt"/>
              </a:rPr>
              <a:t>18-24 segment receives highest Revenue (7.5 M) in the month of Jan whereas all other age segment gained their peak in March.</a:t>
            </a:r>
          </a:p>
        </p:txBody>
      </p:sp>
      <p:sp>
        <p:nvSpPr>
          <p:cNvPr id="7" name="TextBox 3">
            <a:extLst>
              <a:ext uri="{FF2B5EF4-FFF2-40B4-BE49-F238E27FC236}">
                <a16:creationId xmlns:a16="http://schemas.microsoft.com/office/drawing/2014/main" id="{C9919E43-260C-63D4-23DB-0BAB82394152}"/>
              </a:ext>
            </a:extLst>
          </p:cNvPr>
          <p:cNvSpPr txBox="1"/>
          <p:nvPr/>
        </p:nvSpPr>
        <p:spPr>
          <a:xfrm>
            <a:off x="4305300" y="163576"/>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FINDINGS</a:t>
            </a:r>
          </a:p>
        </p:txBody>
      </p:sp>
      <p:pic>
        <p:nvPicPr>
          <p:cNvPr id="6" name="Picture 5">
            <a:extLst>
              <a:ext uri="{FF2B5EF4-FFF2-40B4-BE49-F238E27FC236}">
                <a16:creationId xmlns:a16="http://schemas.microsoft.com/office/drawing/2014/main" id="{F8706D45-773E-538D-5047-3BABAF00D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700" y="5437845"/>
            <a:ext cx="5236736" cy="2701755"/>
          </a:xfrm>
          <a:prstGeom prst="rect">
            <a:avLst/>
          </a:prstGeom>
        </p:spPr>
      </p:pic>
      <p:pic>
        <p:nvPicPr>
          <p:cNvPr id="10" name="Picture 9">
            <a:extLst>
              <a:ext uri="{FF2B5EF4-FFF2-40B4-BE49-F238E27FC236}">
                <a16:creationId xmlns:a16="http://schemas.microsoft.com/office/drawing/2014/main" id="{D52AFC04-BFDA-DA67-1E52-7E8141EB0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5326" y="5437845"/>
            <a:ext cx="5182055" cy="2701755"/>
          </a:xfrm>
          <a:prstGeom prst="rect">
            <a:avLst/>
          </a:prstGeom>
        </p:spPr>
      </p:pic>
    </p:spTree>
    <p:extLst>
      <p:ext uri="{BB962C8B-B14F-4D97-AF65-F5344CB8AC3E}">
        <p14:creationId xmlns:p14="http://schemas.microsoft.com/office/powerpoint/2010/main" val="1614412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418" t="-5917" r="-4835" b="-1227"/>
            </a:stretch>
          </a:blipFill>
        </p:spPr>
      </p:sp>
      <p:sp>
        <p:nvSpPr>
          <p:cNvPr id="3" name="TextBox 3"/>
          <p:cNvSpPr txBox="1"/>
          <p:nvPr/>
        </p:nvSpPr>
        <p:spPr>
          <a:xfrm>
            <a:off x="4662853" y="2444796"/>
            <a:ext cx="9466207" cy="1523943"/>
          </a:xfrm>
          <a:prstGeom prst="rect">
            <a:avLst/>
          </a:prstGeom>
        </p:spPr>
        <p:txBody>
          <a:bodyPr wrap="square" lIns="0" tIns="0" rIns="0" bIns="0" rtlCol="0" anchor="t">
            <a:spAutoFit/>
          </a:bodyPr>
          <a:lstStyle/>
          <a:p>
            <a:pPr algn="l">
              <a:lnSpc>
                <a:spcPts val="2974"/>
              </a:lnSpc>
            </a:pPr>
            <a:r>
              <a:rPr lang="en-US" sz="2400" b="1" i="0" dirty="0">
                <a:effectLst/>
              </a:rPr>
              <a:t>Policy Preference :</a:t>
            </a:r>
          </a:p>
          <a:p>
            <a:pPr marL="342900" indent="-342900" algn="l">
              <a:lnSpc>
                <a:spcPts val="2974"/>
              </a:lnSpc>
              <a:buFont typeface="Arial" panose="020B0604020202020204" pitchFamily="34" charset="0"/>
              <a:buChar char="•"/>
            </a:pPr>
            <a:r>
              <a:rPr lang="en-US" sz="2400" b="0" i="0" dirty="0">
                <a:effectLst/>
              </a:rPr>
              <a:t>Policy with highest BPA (120K) and highest BCA (10 M) is: </a:t>
            </a:r>
            <a:r>
              <a:rPr lang="en-US" sz="2400" b="1" i="0" dirty="0">
                <a:effectLst/>
              </a:rPr>
              <a:t>POL20005HEL</a:t>
            </a:r>
            <a:r>
              <a:rPr lang="en-US" sz="2400" b="0" i="0" dirty="0">
                <a:effectLst/>
              </a:rPr>
              <a:t> </a:t>
            </a:r>
          </a:p>
          <a:p>
            <a:pPr marL="342900" indent="-342900" algn="l">
              <a:lnSpc>
                <a:spcPts val="2974"/>
              </a:lnSpc>
              <a:buFont typeface="Arial" panose="020B0604020202020204" pitchFamily="34" charset="0"/>
              <a:buChar char="•"/>
            </a:pPr>
            <a:r>
              <a:rPr lang="en-US" sz="2400" b="0" i="0" dirty="0">
                <a:effectLst/>
              </a:rPr>
              <a:t>Policy with highest Revenue Acquisition (324M): </a:t>
            </a:r>
            <a:r>
              <a:rPr lang="en-US" sz="2400" b="1" i="0" dirty="0">
                <a:effectLst/>
              </a:rPr>
              <a:t>POL20005HEL</a:t>
            </a:r>
            <a:r>
              <a:rPr lang="en-US" sz="2400" b="0" i="0" dirty="0">
                <a:effectLst/>
              </a:rPr>
              <a:t> </a:t>
            </a:r>
          </a:p>
          <a:p>
            <a:pPr marL="342900" indent="-342900" algn="l">
              <a:lnSpc>
                <a:spcPts val="2974"/>
              </a:lnSpc>
              <a:buFont typeface="Arial" panose="020B0604020202020204" pitchFamily="34" charset="0"/>
              <a:buChar char="•"/>
            </a:pPr>
            <a:r>
              <a:rPr lang="en-US" sz="2400" b="0" i="0" dirty="0">
                <a:effectLst/>
              </a:rPr>
              <a:t>Policy with highest Customer Acquisition (4434): </a:t>
            </a:r>
            <a:r>
              <a:rPr lang="en-US" sz="2400" b="1" i="0" dirty="0">
                <a:effectLst/>
              </a:rPr>
              <a:t>POL20005HEL</a:t>
            </a:r>
            <a:endParaRPr lang="en-US" sz="2288" b="1" spc="114" dirty="0">
              <a:solidFill>
                <a:srgbClr val="1A220E"/>
              </a:solidFill>
            </a:endParaRPr>
          </a:p>
        </p:txBody>
      </p:sp>
      <p:sp>
        <p:nvSpPr>
          <p:cNvPr id="6" name="TextBox 3">
            <a:extLst>
              <a:ext uri="{FF2B5EF4-FFF2-40B4-BE49-F238E27FC236}">
                <a16:creationId xmlns:a16="http://schemas.microsoft.com/office/drawing/2014/main" id="{F84522EE-153E-D79C-4D82-90B2861D6CFB}"/>
              </a:ext>
            </a:extLst>
          </p:cNvPr>
          <p:cNvSpPr txBox="1"/>
          <p:nvPr/>
        </p:nvSpPr>
        <p:spPr>
          <a:xfrm>
            <a:off x="4305300" y="163576"/>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GENERAL FINDINGS</a:t>
            </a:r>
          </a:p>
        </p:txBody>
      </p:sp>
      <p:pic>
        <p:nvPicPr>
          <p:cNvPr id="8" name="Picture 7">
            <a:extLst>
              <a:ext uri="{FF2B5EF4-FFF2-40B4-BE49-F238E27FC236}">
                <a16:creationId xmlns:a16="http://schemas.microsoft.com/office/drawing/2014/main" id="{BCC858AC-F5F2-D39D-886E-EA3CB9B17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853" y="4408996"/>
            <a:ext cx="8582092" cy="4248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418" t="-5917" r="-4835" b="-1227"/>
            </a:stretch>
          </a:blipFill>
        </p:spPr>
      </p:sp>
      <p:sp>
        <p:nvSpPr>
          <p:cNvPr id="3" name="TextBox 3"/>
          <p:cNvSpPr txBox="1"/>
          <p:nvPr/>
        </p:nvSpPr>
        <p:spPr>
          <a:xfrm>
            <a:off x="4255770" y="2616088"/>
            <a:ext cx="11621584" cy="2678105"/>
          </a:xfrm>
          <a:prstGeom prst="rect">
            <a:avLst/>
          </a:prstGeom>
        </p:spPr>
        <p:txBody>
          <a:bodyPr wrap="square" lIns="0" tIns="0" rIns="0" bIns="0" rtlCol="0" anchor="t">
            <a:spAutoFit/>
          </a:bodyPr>
          <a:lstStyle/>
          <a:p>
            <a:pPr algn="l">
              <a:lnSpc>
                <a:spcPts val="2974"/>
              </a:lnSpc>
            </a:pPr>
            <a:r>
              <a:rPr lang="en-US" sz="2400" b="0" i="0" dirty="0">
                <a:effectLst/>
                <a:latin typeface="Söhne"/>
              </a:rPr>
              <a:t>The purchasing behavior of individuals regarding insurance policies demonstrates an inverse relationship with the premium amounts associated with said policies. Put succinctly, policies commanding higher premiums experienced lower sales volumes in comparison to those with lower premium rates. However, there exists an exception to this trend in the form of </a:t>
            </a:r>
            <a:r>
              <a:rPr lang="en-US" sz="2400" b="1" i="0" dirty="0">
                <a:effectLst/>
                <a:latin typeface="Söhne"/>
              </a:rPr>
              <a:t>POL339HEL</a:t>
            </a:r>
            <a:r>
              <a:rPr lang="en-US" sz="2400" b="0" i="0" dirty="0">
                <a:effectLst/>
                <a:latin typeface="Söhne"/>
              </a:rPr>
              <a:t>. Despite its comparatively higher cost, this particular policy enjoys a notable level of consumer adoption, possibly attributable to supplementary benefits not offered by its counterparts.</a:t>
            </a:r>
            <a:endParaRPr lang="en-US" sz="2288" spc="114" dirty="0"/>
          </a:p>
        </p:txBody>
      </p:sp>
      <p:sp>
        <p:nvSpPr>
          <p:cNvPr id="6" name="TextBox 3">
            <a:extLst>
              <a:ext uri="{FF2B5EF4-FFF2-40B4-BE49-F238E27FC236}">
                <a16:creationId xmlns:a16="http://schemas.microsoft.com/office/drawing/2014/main" id="{F84522EE-153E-D79C-4D82-90B2861D6CFB}"/>
              </a:ext>
            </a:extLst>
          </p:cNvPr>
          <p:cNvSpPr txBox="1"/>
          <p:nvPr/>
        </p:nvSpPr>
        <p:spPr>
          <a:xfrm>
            <a:off x="4198620" y="69092"/>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INSIGHTS</a:t>
            </a:r>
          </a:p>
        </p:txBody>
      </p:sp>
      <p:sp>
        <p:nvSpPr>
          <p:cNvPr id="4" name="TextBox 3">
            <a:extLst>
              <a:ext uri="{FF2B5EF4-FFF2-40B4-BE49-F238E27FC236}">
                <a16:creationId xmlns:a16="http://schemas.microsoft.com/office/drawing/2014/main" id="{EEAE83C3-D87A-1A1A-DA85-7919C00F8D37}"/>
              </a:ext>
            </a:extLst>
          </p:cNvPr>
          <p:cNvSpPr txBox="1"/>
          <p:nvPr/>
        </p:nvSpPr>
        <p:spPr>
          <a:xfrm>
            <a:off x="4198620" y="1056197"/>
            <a:ext cx="9456420" cy="1538883"/>
          </a:xfrm>
          <a:prstGeom prst="rect">
            <a:avLst/>
          </a:prstGeom>
        </p:spPr>
        <p:txBody>
          <a:bodyPr wrap="square" lIns="0" tIns="0" rIns="0" bIns="0" rtlCol="0" anchor="t">
            <a:spAutoFit/>
          </a:bodyPr>
          <a:lstStyle/>
          <a:p>
            <a:pPr>
              <a:lnSpc>
                <a:spcPts val="14369"/>
              </a:lnSpc>
            </a:pPr>
            <a:r>
              <a:rPr lang="en-US" sz="3200" b="1" dirty="0">
                <a:solidFill>
                  <a:srgbClr val="698D6D"/>
                </a:solidFill>
                <a:latin typeface="League Spartan"/>
              </a:rPr>
              <a:t>Why POL3309HEL broke the trend ?</a:t>
            </a:r>
          </a:p>
        </p:txBody>
      </p:sp>
      <p:pic>
        <p:nvPicPr>
          <p:cNvPr id="7" name="Picture 6">
            <a:extLst>
              <a:ext uri="{FF2B5EF4-FFF2-40B4-BE49-F238E27FC236}">
                <a16:creationId xmlns:a16="http://schemas.microsoft.com/office/drawing/2014/main" id="{BA1F1374-C74A-4BD7-232B-0483070FD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20" y="5539671"/>
            <a:ext cx="7803556" cy="3551228"/>
          </a:xfrm>
          <a:prstGeom prst="rect">
            <a:avLst/>
          </a:prstGeom>
        </p:spPr>
      </p:pic>
    </p:spTree>
    <p:extLst>
      <p:ext uri="{BB962C8B-B14F-4D97-AF65-F5344CB8AC3E}">
        <p14:creationId xmlns:p14="http://schemas.microsoft.com/office/powerpoint/2010/main" val="2589812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98D6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418" t="-5917" r="-4835" b="-1227"/>
            </a:stretch>
          </a:blipFill>
        </p:spPr>
      </p:sp>
      <p:sp>
        <p:nvSpPr>
          <p:cNvPr id="3" name="TextBox 3"/>
          <p:cNvSpPr txBox="1"/>
          <p:nvPr/>
        </p:nvSpPr>
        <p:spPr>
          <a:xfrm>
            <a:off x="4198620" y="2595679"/>
            <a:ext cx="11621584" cy="3062826"/>
          </a:xfrm>
          <a:prstGeom prst="rect">
            <a:avLst/>
          </a:prstGeom>
        </p:spPr>
        <p:txBody>
          <a:bodyPr wrap="square" lIns="0" tIns="0" rIns="0" bIns="0" rtlCol="0" anchor="t">
            <a:spAutoFit/>
          </a:bodyPr>
          <a:lstStyle/>
          <a:p>
            <a:pPr algn="l">
              <a:lnSpc>
                <a:spcPts val="2974"/>
              </a:lnSpc>
            </a:pPr>
            <a:r>
              <a:rPr lang="en-US" sz="2400" b="0" i="0" dirty="0">
                <a:solidFill>
                  <a:schemeClr val="tx1">
                    <a:lumMod val="65000"/>
                    <a:lumOff val="35000"/>
                  </a:schemeClr>
                </a:solidFill>
                <a:effectLst/>
              </a:rPr>
              <a:t>The data suggests that old people buy policies with costly premiums. Like, 577 senior citizens, which is a predominant headcount, buy </a:t>
            </a:r>
            <a:r>
              <a:rPr lang="en-US" sz="2400" b="1" i="0" dirty="0">
                <a:solidFill>
                  <a:schemeClr val="tx1">
                    <a:lumMod val="65000"/>
                    <a:lumOff val="35000"/>
                  </a:schemeClr>
                </a:solidFill>
                <a:effectLst/>
              </a:rPr>
              <a:t>POL2005HEL</a:t>
            </a:r>
            <a:r>
              <a:rPr lang="en-US" sz="2400" b="0" i="0" dirty="0">
                <a:solidFill>
                  <a:schemeClr val="tx1">
                    <a:lumMod val="65000"/>
                    <a:lumOff val="35000"/>
                  </a:schemeClr>
                </a:solidFill>
                <a:effectLst/>
              </a:rPr>
              <a:t> with premium of 120K. It’s because in old age most of the people came up with pre-existing diseases and are more likely to require frequent medical care, insurance companies usually charge a higher premium to cover them. </a:t>
            </a:r>
          </a:p>
          <a:p>
            <a:pPr algn="l">
              <a:lnSpc>
                <a:spcPts val="2974"/>
              </a:lnSpc>
            </a:pPr>
            <a:endParaRPr lang="en-US" sz="2400" dirty="0">
              <a:solidFill>
                <a:schemeClr val="tx1">
                  <a:lumMod val="65000"/>
                  <a:lumOff val="35000"/>
                </a:schemeClr>
              </a:solidFill>
            </a:endParaRPr>
          </a:p>
          <a:p>
            <a:pPr algn="l">
              <a:lnSpc>
                <a:spcPts val="2974"/>
              </a:lnSpc>
            </a:pPr>
            <a:r>
              <a:rPr lang="en-US" sz="2400" b="0" i="0" dirty="0">
                <a:solidFill>
                  <a:schemeClr val="tx1">
                    <a:lumMod val="65000"/>
                    <a:lumOff val="35000"/>
                  </a:schemeClr>
                </a:solidFill>
                <a:effectLst/>
              </a:rPr>
              <a:t>So, it’s quite normal to say that most of the people don’t even buy the policies.  </a:t>
            </a:r>
            <a:endParaRPr lang="en-US" sz="2400" b="0" i="0" spc="114" dirty="0">
              <a:solidFill>
                <a:schemeClr val="tx1">
                  <a:lumMod val="65000"/>
                  <a:lumOff val="35000"/>
                </a:schemeClr>
              </a:solidFill>
              <a:effectLst/>
            </a:endParaRPr>
          </a:p>
          <a:p>
            <a:pPr algn="l">
              <a:lnSpc>
                <a:spcPts val="2974"/>
              </a:lnSpc>
            </a:pPr>
            <a:r>
              <a:rPr lang="en-US" sz="2400" b="0" i="0" spc="114" dirty="0">
                <a:solidFill>
                  <a:schemeClr val="tx1">
                    <a:lumMod val="65000"/>
                    <a:lumOff val="35000"/>
                  </a:schemeClr>
                </a:solidFill>
                <a:effectLst/>
              </a:rPr>
              <a:t>To answer this problem, company can </a:t>
            </a:r>
            <a:r>
              <a:rPr lang="en-US" sz="2400" b="0" i="1" spc="114" dirty="0">
                <a:solidFill>
                  <a:schemeClr val="tx1">
                    <a:lumMod val="95000"/>
                    <a:lumOff val="5000"/>
                  </a:schemeClr>
                </a:solidFill>
                <a:effectLst/>
              </a:rPr>
              <a:t>a</a:t>
            </a:r>
            <a:r>
              <a:rPr lang="en-US" sz="2400" b="0" i="1" dirty="0">
                <a:solidFill>
                  <a:schemeClr val="tx1">
                    <a:lumMod val="95000"/>
                    <a:lumOff val="5000"/>
                  </a:schemeClr>
                </a:solidFill>
                <a:effectLst/>
              </a:rPr>
              <a:t>nalyze health risks in the 65+ age group and adjust premiums accordingly to accurately reflect potential claims costs.</a:t>
            </a:r>
            <a:r>
              <a:rPr lang="en-US" sz="2400" b="0" i="1" spc="114" dirty="0">
                <a:solidFill>
                  <a:schemeClr val="tx1">
                    <a:lumMod val="95000"/>
                    <a:lumOff val="5000"/>
                  </a:schemeClr>
                </a:solidFill>
                <a:effectLst/>
              </a:rPr>
              <a:t> </a:t>
            </a:r>
            <a:endParaRPr lang="en-US" sz="2400" b="0" i="1" dirty="0">
              <a:solidFill>
                <a:schemeClr val="tx1">
                  <a:lumMod val="95000"/>
                  <a:lumOff val="5000"/>
                </a:schemeClr>
              </a:solidFill>
              <a:effectLst/>
            </a:endParaRPr>
          </a:p>
        </p:txBody>
      </p:sp>
      <p:sp>
        <p:nvSpPr>
          <p:cNvPr id="6" name="TextBox 3">
            <a:extLst>
              <a:ext uri="{FF2B5EF4-FFF2-40B4-BE49-F238E27FC236}">
                <a16:creationId xmlns:a16="http://schemas.microsoft.com/office/drawing/2014/main" id="{F84522EE-153E-D79C-4D82-90B2861D6CFB}"/>
              </a:ext>
            </a:extLst>
          </p:cNvPr>
          <p:cNvSpPr txBox="1"/>
          <p:nvPr/>
        </p:nvSpPr>
        <p:spPr>
          <a:xfrm>
            <a:off x="4198620" y="69092"/>
            <a:ext cx="15032558" cy="1692771"/>
          </a:xfrm>
          <a:prstGeom prst="rect">
            <a:avLst/>
          </a:prstGeom>
        </p:spPr>
        <p:txBody>
          <a:bodyPr lIns="0" tIns="0" rIns="0" bIns="0" rtlCol="0" anchor="t">
            <a:spAutoFit/>
          </a:bodyPr>
          <a:lstStyle/>
          <a:p>
            <a:pPr>
              <a:lnSpc>
                <a:spcPts val="14369"/>
              </a:lnSpc>
            </a:pPr>
            <a:r>
              <a:rPr lang="en-US" sz="8000" b="1" dirty="0">
                <a:solidFill>
                  <a:srgbClr val="698D6D"/>
                </a:solidFill>
                <a:latin typeface="League Spartan"/>
              </a:rPr>
              <a:t>INSIGHTS</a:t>
            </a:r>
          </a:p>
        </p:txBody>
      </p:sp>
      <p:sp>
        <p:nvSpPr>
          <p:cNvPr id="4" name="TextBox 3">
            <a:extLst>
              <a:ext uri="{FF2B5EF4-FFF2-40B4-BE49-F238E27FC236}">
                <a16:creationId xmlns:a16="http://schemas.microsoft.com/office/drawing/2014/main" id="{EEAE83C3-D87A-1A1A-DA85-7919C00F8D37}"/>
              </a:ext>
            </a:extLst>
          </p:cNvPr>
          <p:cNvSpPr txBox="1"/>
          <p:nvPr/>
        </p:nvSpPr>
        <p:spPr>
          <a:xfrm>
            <a:off x="4198620" y="1056197"/>
            <a:ext cx="9456420" cy="1538883"/>
          </a:xfrm>
          <a:prstGeom prst="rect">
            <a:avLst/>
          </a:prstGeom>
        </p:spPr>
        <p:txBody>
          <a:bodyPr wrap="square" lIns="0" tIns="0" rIns="0" bIns="0" rtlCol="0" anchor="t">
            <a:spAutoFit/>
          </a:bodyPr>
          <a:lstStyle/>
          <a:p>
            <a:pPr>
              <a:lnSpc>
                <a:spcPts val="14369"/>
              </a:lnSpc>
            </a:pPr>
            <a:r>
              <a:rPr lang="en-US" sz="3200" b="1" dirty="0">
                <a:solidFill>
                  <a:srgbClr val="698D6D"/>
                </a:solidFill>
                <a:latin typeface="League Spartan"/>
              </a:rPr>
              <a:t>Why old people buy costly policies ?</a:t>
            </a:r>
          </a:p>
        </p:txBody>
      </p:sp>
      <p:pic>
        <p:nvPicPr>
          <p:cNvPr id="8" name="Picture 7">
            <a:extLst>
              <a:ext uri="{FF2B5EF4-FFF2-40B4-BE49-F238E27FC236}">
                <a16:creationId xmlns:a16="http://schemas.microsoft.com/office/drawing/2014/main" id="{0BE9105D-7F72-B1E9-40DD-163001CF4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690" y="6020393"/>
            <a:ext cx="11045190" cy="3904719"/>
          </a:xfrm>
          <a:prstGeom prst="rect">
            <a:avLst/>
          </a:prstGeom>
        </p:spPr>
      </p:pic>
    </p:spTree>
    <p:extLst>
      <p:ext uri="{BB962C8B-B14F-4D97-AF65-F5344CB8AC3E}">
        <p14:creationId xmlns:p14="http://schemas.microsoft.com/office/powerpoint/2010/main" val="2449319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2C760C94-F045-4119-BEE3-97226DD0918C}">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6VXTY8bNwz9K8WcF4WoL1I5pof2UBRBU+QS5ECJ1HYar23Y46Dpwv+9HO+2Ado4sxgf/CGN5omkyPfEx0HG437Dn3/hBx1eDa93u48PfPj4HYThbtg+TXaq3TWqIKQ5EGthsae7/TTutsfh1eMw8eFep3fj8cSbGckm33+4G3izecP386jz5qh3w14Px92WN+Nf+rTYHk2Hk57vBv1zv9kdeIZ8O/GkM+wnW25jMwG+n+3hNo2f9K226Wn2V93vDtPzOKPT0FuCGrlRSglTsneOT08vZi6vnze9GPbDbjvxuDUD5rnMwfnkExTNrjSNRdw8fxy395tnV768+9vn/Ry28cF8n+NU/7AdZ5zz2RyNXjuIFwgOFKUncbSIdfyd91/BCtU5YuqlUIwZE3Fsa7FKgVaK9Fio+KhEgVZjMUHsHDyjdzXXFHKoa+OVRHyOqbKT1komX+ty7PlyxK9P02SJ8v+w+QAcmouNKfZOTQrfCAlSktZOogTiXOwa8FYrm7DDKoCRI0mznAs3QsbUsqshewxEQj5nn2+F9AqsiM5yJzdPjupy2nwbkpJ3gTxlDxbRhuhLuhUSIBdC6CWkXjUbONwImTtDougqpSoCMaGur2OXexD2WBW680VaXDbvWh1bAqbWgkTNaMcRLdvXYqH6lIxe0DivFHPR2OrGsAm5rkJFfI9WKM2VvlwoV8wzanERsNVCLiWHidvqsKWeyLU53yDlHKswLyfdtSPAULNxYGgzvaAxfFiN1bm00AwKi1UWJBD0q320yu9dMYbaCJBNyFbbhb7lIN5RaqGTUg0voPgrWAIt+J6QxbKhx1h7WKb4azkRjNiDZF/Vs9UUt7JaxqD5GMwWiOyykwTg+vpSkuJYIYXW1DLVmZdrsWKP2GNurmcAKCiZb2Uzc9BcNdlScWIygRCXleGaq72ofbgxS/KZGOuyvF7BciXbOZZQgtqVKSf2Lq7F0lqcClqyWbZJL9Bv1mhXvMlTxeYQuPRU8QXZtnASMSsLYyrJ5NTYLeCtGt0rW3VWU3ypaIEkSXqrleIwp2iHXJBqMm56gfotQKZonUVNKWCyW7bpFq4/auUMIffcWLqvpM2vVgZX1CEZR9VghQcSu1/NmhELUGRpvlgvhZmjX/bx22FDIewOAJ1JKjGA9pWVa2D/aX5+POxO+0sH1CrAfBGfeaKl6qs1T/P8ePxpFNHtv31cs1uWtMrIxCGqIzvJryy87PZl9+FBrYOc/+xO03FvyvSGtzZ+/zjsDztrG6dRL+usTeStqDz/P8y/P4+THp6cfMeb06VlnfvN4R+XxrrRl75wPn+Yv/4GaNgA3RkPAAA=&quot;"/>
    <we:property name="creatorSessionId" value="&quot;101f5f8f-03c3-44ed-9e64-c0404101d11f&quot;"/>
    <we:property name="creatorTenantId" value="&quot;c6e549b3-5f45-4032-aae9-d4244dc5b2c4&quot;"/>
    <we:property name="creatorUserId" value="&quot;100320033EB1774A&quot;"/>
    <we:property name="datasetId" value="&quot;3eb9494b-4fcd-41ac-9d5a-a06a2fe4d75f&quot;"/>
    <we:property name="embedUrl" value="&quot;/reportEmbed?reportId=a13455b5-b33a-4b0e-b4c2-fba3b8db135f&amp;config=eyJjbHVzdGVyVXJsIjoiaHR0cHM6Ly9XQUJJLUlORElBLUNFTlRSQUwtQS1QUklNQVJZLXJlZGlyZWN0LmFuYWx5c2lzLndpbmRvd3MubmV0IiwiZW1iZWRGZWF0dXJlcyI6eyJ1c2FnZU1ldHJpY3NWTmV4dCI6dHJ1ZX19&amp;disableSensitivityBanner=true&quot;"/>
    <we:property name="initialStateBookmark" value="&quot;H4sIAAAAAAAAA6VXTY8bNwz9K8WcF4UoiaKUW1IULZDmA0mRSxAUlEhtp/Hahj0bNA32v5fj3TZA091ZjA/2jDTSE0k9PolfBhmP+w1/fslXOjwZnu12H6/48PE7CMPFsL3rfPXq+Yunb57/9vLpix+te7efxt32ODz5Mkx8uNTp3Xi85s0MYZ3vP1wMvNm85su51Xlz1Ithr4fjbsub8S+9HWyfpsO13lwM+ud+szvwDPl24kln2E823Nq2Nnw/G8JtGj/pW23Tbe8b3e8O0107kdPQG0KN3DIiEqLNOd5+PZm5PH5e9GTYD7vtxOPWDJj7SD1i7oVK01IiUkeZ+4/j9nJz58rXub9+3s/x4tMyz66nyYy1cNU/bOEZ7ubG/C0ZBFsLEjVRdjkGHxYhj7+zPb/BCi71IOypKnTni7QIa7FSZ8AcXc1YRcB81bwWKwOkkgl6CdirJp/Tsl0Phy2jdyEbkIfacyPyBc+ETBycR49QNDnb4FjELUKOV0bsb7Gi1w7iBYIDJTGauNXRC9W5zMa6kmNMhJljW4tVCrRSpMeSi4+ac8irsThD7Bw8k3c1VQwp1LXxQhGfIlZ20lpJ2de6HPuHt9PyCDg0Fxvn2I0jUvhMSJCCanQTtaR1LnYNdK6VTdhRFaDIMUszzi2n/8OQEVtyNSRPIWfJPiWfzoX0CqxEzriTmjeZqsu0eRhSsusquYjv0WLZXOnLsbyHicY+F4FaLdkhOkJuq3UPO2bXZk0BTClWYV4WlvuyjUJNliahzQwkE4GwGqtzaaEZFBULPiAI+dU+Gjl6V4qhtgzEpnWr7SLfUhDvMrbQs+YaHqEC92AJtOA7EouxocdYe1hWgfs4ESz3gyRf1bMditzKaqWD5mMwWyCyS04QwPXV8VIpjhUwtKbGVGdersWKPVKPqbmeAKCQJD73XDUHzVVTNhUnpiQEcVk87nO1F7UfN2ZBnzJTXVbge7BcSbaPJZSgdqomZO/iWiytxamQkc3YJr1AP1vGXfF2BanUHAGXjpUewbaFnYhJWZiwoCmuqVugc2W8V7bsrHYoSCULZBbUc60URwmjbXKhXNG06RHXxAVIjFq4IgZCu4jZhZjWb7VygpB6aizd16zNrz4ZXFFH2TSqBks8kNj9atWMVCBHluZLtnt/4uiXfXw4bCSZugMgZ0dqZgDtKzPXwP5T/Px02F3vTxVQqwDzXW3WiYbVVyue5v7x+PMoott/67hm931plYkzh6gu207+z8DTal9XH67UKsj5ZXc9Hfd2Mr3mrbXffxn2h52VjdOop3FWJvJWVO7eD/Pzl3HSw62T73hzPft3qjeHf1wa60YXJsxGzeNvbj7Mf38D6NdOAhEPAAA=&quot;"/>
    <we:property name="isFiltersActionButtonVisible" value="true"/>
    <we:property name="isFooterCollapsed" value="false"/>
    <we:property name="isVisualContainerHeaderHidden" value="false"/>
    <we:property name="pageDisplayName" value="&quot;Home&quot;"/>
    <we:property name="pageName" value="&quot;ReportSection670e3fc51b4ac8555755&quot;"/>
    <we:property name="reportEmbeddedTime" value="&quot;2024-05-06T04:53:28.717Z&quot;"/>
    <we:property name="reportName" value="&quot;Shield Insurance&quot;"/>
    <we:property name="reportState" value="&quot;CONNECTED&quot;"/>
    <we:property name="reportUrl" value="&quot;/groups/me/reports/a13455b5-b33a-4b0e-b4c2-fba3b8db135f/ReportSection670e3fc51b4ac8555755?bookmarkGuid=617c796e-955b-469f-96e0-c2f25503209b&amp;bookmarkUsage=1&amp;ctid=c6e549b3-5f45-4032-aae9-d4244dc5b2c4&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151</TotalTime>
  <Words>967</Words>
  <Application>Microsoft Office PowerPoint</Application>
  <PresentationFormat>Custom</PresentationFormat>
  <Paragraphs>92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 Classic</vt:lpstr>
      <vt:lpstr>League Spartan</vt:lpstr>
      <vt:lpstr>Arial</vt:lpstr>
      <vt:lpstr>Calibri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Harshit Pawar</dc:creator>
  <cp:lastModifiedBy>Harshit Pawar</cp:lastModifiedBy>
  <cp:revision>103</cp:revision>
  <dcterms:created xsi:type="dcterms:W3CDTF">2006-08-16T00:00:00Z</dcterms:created>
  <dcterms:modified xsi:type="dcterms:W3CDTF">2024-05-07T13:17:23Z</dcterms:modified>
  <dc:identifier>DAGEWJ3sOUI</dc:identifier>
</cp:coreProperties>
</file>